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10"/>
  </p:notesMasterIdLst>
  <p:sldIdLst>
    <p:sldId id="432" r:id="rId7"/>
    <p:sldId id="475" r:id="rId8"/>
    <p:sldId id="476" r:id="rId9"/>
    <p:sldId id="477" r:id="rId11"/>
    <p:sldId id="478" r:id="rId12"/>
    <p:sldId id="479" r:id="rId13"/>
    <p:sldId id="481" r:id="rId14"/>
    <p:sldId id="404" r:id="rId15"/>
    <p:sldId id="409" r:id="rId16"/>
    <p:sldId id="405" r:id="rId17"/>
    <p:sldId id="406" r:id="rId18"/>
    <p:sldId id="407" r:id="rId19"/>
    <p:sldId id="408" r:id="rId20"/>
    <p:sldId id="411" r:id="rId21"/>
    <p:sldId id="413" r:id="rId22"/>
    <p:sldId id="414" r:id="rId23"/>
    <p:sldId id="416" r:id="rId24"/>
    <p:sldId id="417" r:id="rId25"/>
    <p:sldId id="418" r:id="rId26"/>
    <p:sldId id="419" r:id="rId27"/>
    <p:sldId id="420" r:id="rId28"/>
    <p:sldId id="359" r:id="rId29"/>
    <p:sldId id="276" r:id="rId30"/>
    <p:sldId id="279" r:id="rId31"/>
    <p:sldId id="280" r:id="rId32"/>
    <p:sldId id="360" r:id="rId33"/>
    <p:sldId id="281" r:id="rId34"/>
    <p:sldId id="364" r:id="rId35"/>
    <p:sldId id="365" r:id="rId36"/>
    <p:sldId id="361" r:id="rId37"/>
    <p:sldId id="362" r:id="rId38"/>
    <p:sldId id="343" r:id="rId39"/>
    <p:sldId id="366" r:id="rId40"/>
    <p:sldId id="283" r:id="rId41"/>
    <p:sldId id="485" r:id="rId42"/>
    <p:sldId id="277" r:id="rId43"/>
    <p:sldId id="425" r:id="rId44"/>
    <p:sldId id="486" r:id="rId45"/>
    <p:sldId id="487" r:id="rId46"/>
    <p:sldId id="568" r:id="rId47"/>
    <p:sldId id="569" r:id="rId48"/>
    <p:sldId id="570" r:id="rId49"/>
    <p:sldId id="571" r:id="rId50"/>
    <p:sldId id="572" r:id="rId51"/>
    <p:sldId id="573" r:id="rId52"/>
    <p:sldId id="574" r:id="rId53"/>
    <p:sldId id="575" r:id="rId54"/>
    <p:sldId id="576" r:id="rId55"/>
    <p:sldId id="577" r:id="rId56"/>
    <p:sldId id="578" r:id="rId57"/>
    <p:sldId id="392" r:id="rId58"/>
    <p:sldId id="337" r:id="rId59"/>
    <p:sldId id="427" r:id="rId60"/>
    <p:sldId id="428" r:id="rId61"/>
    <p:sldId id="579" r:id="rId62"/>
    <p:sldId id="421" r:id="rId63"/>
    <p:sldId id="580" r:id="rId64"/>
    <p:sldId id="581" r:id="rId65"/>
    <p:sldId id="429" r:id="rId66"/>
    <p:sldId id="582" r:id="rId67"/>
    <p:sldId id="583" r:id="rId68"/>
    <p:sldId id="584" r:id="rId69"/>
    <p:sldId id="585" r:id="rId70"/>
    <p:sldId id="342" r:id="rId71"/>
    <p:sldId id="586" r:id="rId72"/>
    <p:sldId id="344" r:id="rId73"/>
    <p:sldId id="587" r:id="rId74"/>
    <p:sldId id="410" r:id="rId75"/>
    <p:sldId id="588" r:id="rId76"/>
    <p:sldId id="412" r:id="rId77"/>
    <p:sldId id="589" r:id="rId78"/>
    <p:sldId id="590" r:id="rId79"/>
    <p:sldId id="415" r:id="rId80"/>
    <p:sldId id="591" r:id="rId81"/>
    <p:sldId id="592" r:id="rId82"/>
    <p:sldId id="593" r:id="rId83"/>
    <p:sldId id="594" r:id="rId84"/>
    <p:sldId id="595" r:id="rId85"/>
    <p:sldId id="341" r:id="rId86"/>
    <p:sldId id="345" r:id="rId87"/>
    <p:sldId id="596" r:id="rId88"/>
    <p:sldId id="396" r:id="rId89"/>
    <p:sldId id="347" r:id="rId90"/>
    <p:sldId id="348" r:id="rId91"/>
    <p:sldId id="397" r:id="rId92"/>
    <p:sldId id="398" r:id="rId93"/>
    <p:sldId id="399" r:id="rId94"/>
    <p:sldId id="349" r:id="rId95"/>
    <p:sldId id="400" r:id="rId96"/>
    <p:sldId id="597" r:id="rId97"/>
    <p:sldId id="434" r:id="rId98"/>
    <p:sldId id="598" r:id="rId99"/>
    <p:sldId id="599" r:id="rId100"/>
    <p:sldId id="351" r:id="rId101"/>
    <p:sldId id="352" r:id="rId102"/>
    <p:sldId id="440" r:id="rId103"/>
    <p:sldId id="439" r:id="rId104"/>
    <p:sldId id="401" r:id="rId105"/>
    <p:sldId id="402" r:id="rId106"/>
    <p:sldId id="357" r:id="rId107"/>
    <p:sldId id="358" r:id="rId108"/>
    <p:sldId id="600" r:id="rId109"/>
    <p:sldId id="442" r:id="rId110"/>
    <p:sldId id="443" r:id="rId111"/>
    <p:sldId id="601" r:id="rId112"/>
    <p:sldId id="602" r:id="rId113"/>
    <p:sldId id="603" r:id="rId114"/>
    <p:sldId id="604" r:id="rId115"/>
    <p:sldId id="363" r:id="rId116"/>
    <p:sldId id="444" r:id="rId117"/>
    <p:sldId id="605" r:id="rId118"/>
    <p:sldId id="367" r:id="rId119"/>
    <p:sldId id="368" r:id="rId120"/>
    <p:sldId id="369" r:id="rId121"/>
    <p:sldId id="370" r:id="rId122"/>
    <p:sldId id="371" r:id="rId123"/>
    <p:sldId id="372" r:id="rId124"/>
    <p:sldId id="388" r:id="rId125"/>
    <p:sldId id="373" r:id="rId126"/>
    <p:sldId id="375" r:id="rId127"/>
    <p:sldId id="374" r:id="rId128"/>
    <p:sldId id="376" r:id="rId129"/>
    <p:sldId id="377" r:id="rId130"/>
    <p:sldId id="378" r:id="rId131"/>
    <p:sldId id="379" r:id="rId132"/>
    <p:sldId id="380" r:id="rId133"/>
    <p:sldId id="381" r:id="rId134"/>
    <p:sldId id="382" r:id="rId135"/>
    <p:sldId id="383" r:id="rId136"/>
    <p:sldId id="606" r:id="rId137"/>
    <p:sldId id="482" r:id="rId138"/>
    <p:sldId id="484" r:id="rId139"/>
    <p:sldId id="489" r:id="rId140"/>
    <p:sldId id="483" r:id="rId141"/>
    <p:sldId id="490" r:id="rId142"/>
    <p:sldId id="491" r:id="rId143"/>
    <p:sldId id="492" r:id="rId144"/>
    <p:sldId id="493" r:id="rId145"/>
    <p:sldId id="494" r:id="rId146"/>
    <p:sldId id="495" r:id="rId147"/>
    <p:sldId id="497" r:id="rId148"/>
    <p:sldId id="498" r:id="rId149"/>
    <p:sldId id="500" r:id="rId150"/>
    <p:sldId id="502" r:id="rId151"/>
    <p:sldId id="503" r:id="rId152"/>
    <p:sldId id="504" r:id="rId153"/>
    <p:sldId id="505" r:id="rId154"/>
    <p:sldId id="506" r:id="rId155"/>
    <p:sldId id="507" r:id="rId156"/>
    <p:sldId id="508" r:id="rId157"/>
    <p:sldId id="509" r:id="rId158"/>
    <p:sldId id="510" r:id="rId159"/>
    <p:sldId id="511" r:id="rId160"/>
    <p:sldId id="512" r:id="rId161"/>
    <p:sldId id="513" r:id="rId162"/>
    <p:sldId id="514" r:id="rId163"/>
    <p:sldId id="515" r:id="rId164"/>
    <p:sldId id="516" r:id="rId165"/>
    <p:sldId id="517" r:id="rId166"/>
    <p:sldId id="519" r:id="rId167"/>
    <p:sldId id="520" r:id="rId168"/>
    <p:sldId id="522" r:id="rId169"/>
    <p:sldId id="529" r:id="rId170"/>
    <p:sldId id="524" r:id="rId171"/>
    <p:sldId id="525" r:id="rId172"/>
    <p:sldId id="526" r:id="rId173"/>
    <p:sldId id="527" r:id="rId174"/>
    <p:sldId id="528" r:id="rId175"/>
    <p:sldId id="531" r:id="rId176"/>
    <p:sldId id="532" r:id="rId177"/>
    <p:sldId id="533" r:id="rId178"/>
    <p:sldId id="534" r:id="rId179"/>
    <p:sldId id="535" r:id="rId180"/>
    <p:sldId id="536" r:id="rId181"/>
    <p:sldId id="537" r:id="rId182"/>
    <p:sldId id="538" r:id="rId183"/>
    <p:sldId id="539" r:id="rId184"/>
    <p:sldId id="540" r:id="rId185"/>
    <p:sldId id="541" r:id="rId186"/>
    <p:sldId id="543" r:id="rId187"/>
    <p:sldId id="544" r:id="rId188"/>
    <p:sldId id="545" r:id="rId189"/>
    <p:sldId id="546" r:id="rId190"/>
    <p:sldId id="547" r:id="rId191"/>
    <p:sldId id="548" r:id="rId192"/>
    <p:sldId id="549" r:id="rId193"/>
    <p:sldId id="316" r:id="rId194"/>
    <p:sldId id="334" r:id="rId195"/>
    <p:sldId id="462" r:id="rId196"/>
    <p:sldId id="335" r:id="rId197"/>
    <p:sldId id="463" r:id="rId198"/>
    <p:sldId id="336" r:id="rId199"/>
    <p:sldId id="464" r:id="rId200"/>
    <p:sldId id="350" r:id="rId201"/>
    <p:sldId id="338" r:id="rId202"/>
    <p:sldId id="465" r:id="rId203"/>
    <p:sldId id="466" r:id="rId204"/>
    <p:sldId id="339" r:id="rId205"/>
    <p:sldId id="340" r:id="rId206"/>
    <p:sldId id="550" r:id="rId207"/>
    <p:sldId id="551" r:id="rId208"/>
    <p:sldId id="552" r:id="rId209"/>
    <p:sldId id="553" r:id="rId210"/>
    <p:sldId id="566" r:id="rId211"/>
    <p:sldId id="268" r:id="rId212"/>
    <p:sldId id="480" r:id="rId213"/>
    <p:sldId id="435" r:id="rId214"/>
    <p:sldId id="436" r:id="rId215"/>
    <p:sldId id="554" r:id="rId216"/>
    <p:sldId id="354" r:id="rId217"/>
    <p:sldId id="607" r:id="rId218"/>
    <p:sldId id="353" r:id="rId21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89414" autoAdjust="0"/>
  </p:normalViewPr>
  <p:slideViewPr>
    <p:cSldViewPr>
      <p:cViewPr varScale="1">
        <p:scale>
          <a:sx n="115" d="100"/>
          <a:sy n="115" d="100"/>
        </p:scale>
        <p:origin x="208"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2" Type="http://schemas.openxmlformats.org/officeDocument/2006/relationships/tableStyles" Target="tableStyles.xml"/><Relationship Id="rId221" Type="http://schemas.openxmlformats.org/officeDocument/2006/relationships/viewProps" Target="viewProps.xml"/><Relationship Id="rId220" Type="http://schemas.openxmlformats.org/officeDocument/2006/relationships/presProps" Target="presProps.xml"/><Relationship Id="rId22" Type="http://schemas.openxmlformats.org/officeDocument/2006/relationships/slide" Target="slides/slide15.xml"/><Relationship Id="rId219" Type="http://schemas.openxmlformats.org/officeDocument/2006/relationships/slide" Target="slides/slide212.xml"/><Relationship Id="rId218" Type="http://schemas.openxmlformats.org/officeDocument/2006/relationships/slide" Target="slides/slide211.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21" Type="http://schemas.openxmlformats.org/officeDocument/2006/relationships/slide" Target="slides/slide14.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slide" Target="slides/slide192.xml"/><Relationship Id="rId198" Type="http://schemas.openxmlformats.org/officeDocument/2006/relationships/slide" Target="slides/slide191.xml"/><Relationship Id="rId197" Type="http://schemas.openxmlformats.org/officeDocument/2006/relationships/slide" Target="slides/slide190.xml"/><Relationship Id="rId196" Type="http://schemas.openxmlformats.org/officeDocument/2006/relationships/slide" Target="slides/slide189.xml"/><Relationship Id="rId195" Type="http://schemas.openxmlformats.org/officeDocument/2006/relationships/slide" Target="slides/slide188.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90" Type="http://schemas.openxmlformats.org/officeDocument/2006/relationships/slide" Target="slides/slide183.xml"/><Relationship Id="rId19" Type="http://schemas.openxmlformats.org/officeDocument/2006/relationships/slide" Target="slides/slide12.xml"/><Relationship Id="rId189" Type="http://schemas.openxmlformats.org/officeDocument/2006/relationships/slide" Target="slides/slide182.xml"/><Relationship Id="rId188" Type="http://schemas.openxmlformats.org/officeDocument/2006/relationships/slide" Target="slides/slide181.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8" Type="http://schemas.openxmlformats.org/officeDocument/2006/relationships/slide" Target="slides/slide11.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176" Type="http://schemas.openxmlformats.org/officeDocument/2006/relationships/slide" Target="slides/slide169.xml"/><Relationship Id="rId175" Type="http://schemas.openxmlformats.org/officeDocument/2006/relationships/slide" Target="slides/slide168.xml"/><Relationship Id="rId174" Type="http://schemas.openxmlformats.org/officeDocument/2006/relationships/slide" Target="slides/slide167.xml"/><Relationship Id="rId173" Type="http://schemas.openxmlformats.org/officeDocument/2006/relationships/slide" Target="slides/slide166.xml"/><Relationship Id="rId172" Type="http://schemas.openxmlformats.org/officeDocument/2006/relationships/slide" Target="slides/slide165.xml"/><Relationship Id="rId171" Type="http://schemas.openxmlformats.org/officeDocument/2006/relationships/slide" Target="slides/slide164.xml"/><Relationship Id="rId170" Type="http://schemas.openxmlformats.org/officeDocument/2006/relationships/slide" Target="slides/slide163.xml"/><Relationship Id="rId17" Type="http://schemas.openxmlformats.org/officeDocument/2006/relationships/slide" Target="slides/slide10.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165" Type="http://schemas.openxmlformats.org/officeDocument/2006/relationships/slide" Target="slides/slide158.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slide" Target="slides/slide7.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4D74BA-B7AE-CA4D-AC49-98D212A83346}" type="doc">
      <dgm:prSet loTypeId="urn:microsoft.com/office/officeart/2005/8/layout/equation2" loCatId="" qsTypeId="urn:microsoft.com/office/officeart/2005/8/quickstyle/simple1" qsCatId="simple" csTypeId="urn:microsoft.com/office/officeart/2005/8/colors/accent1_2" csCatId="accent1" phldr="1"/>
      <dgm:spPr/>
    </dgm:pt>
    <dgm:pt modelId="{2165861E-71D5-9C4E-BF6E-82FCC7354FDD}">
      <dgm:prSet phldrT="[Text]" custT="1"/>
      <dgm:spPr>
        <a:solidFill>
          <a:srgbClr val="92D050"/>
        </a:solidFill>
      </dgm:spPr>
      <dgm:t>
        <a:bodyPr/>
        <a:lstStyle/>
        <a:p>
          <a:r>
            <a:rPr lang="en-US" sz="2400" dirty="0"/>
            <a:t>Ideal Pipeline CPI</a:t>
          </a:r>
        </a:p>
      </dgm:t>
    </dgm:pt>
    <dgm:pt modelId="{A4180E43-FE38-F341-AC72-EFF85235F069}" cxnId="{447E3687-9F5E-C14B-87AF-FBD50C984F4B}" type="parTrans">
      <dgm:prSet/>
      <dgm:spPr/>
      <dgm:t>
        <a:bodyPr/>
        <a:lstStyle/>
        <a:p>
          <a:endParaRPr lang="en-US"/>
        </a:p>
      </dgm:t>
    </dgm:pt>
    <dgm:pt modelId="{E6731D02-9081-D141-BFE5-F577FEFADE37}" cxnId="{447E3687-9F5E-C14B-87AF-FBD50C984F4B}" type="sibTrans">
      <dgm:prSet/>
      <dgm:spPr>
        <a:solidFill>
          <a:srgbClr val="FFC000"/>
        </a:solidFill>
      </dgm:spPr>
      <dgm:t>
        <a:bodyPr/>
        <a:lstStyle/>
        <a:p>
          <a:endParaRPr lang="en-US"/>
        </a:p>
      </dgm:t>
    </dgm:pt>
    <dgm:pt modelId="{A3507775-C675-8941-93D0-187E524E0B7F}">
      <dgm:prSet phldrT="[Text]" custT="1"/>
      <dgm:spPr>
        <a:solidFill>
          <a:srgbClr val="00B0F0"/>
        </a:solidFill>
      </dgm:spPr>
      <dgm:t>
        <a:bodyPr/>
        <a:lstStyle/>
        <a:p>
          <a:r>
            <a:rPr lang="en-US" sz="3000" dirty="0"/>
            <a:t>Pipeline CPI</a:t>
          </a:r>
        </a:p>
      </dgm:t>
    </dgm:pt>
    <dgm:pt modelId="{EE909B64-32CB-4A4B-A978-9C68847C884D}" cxnId="{BFAD5ABB-A254-5C4E-895B-AA5955195263}" type="parTrans">
      <dgm:prSet/>
      <dgm:spPr/>
      <dgm:t>
        <a:bodyPr/>
        <a:lstStyle/>
        <a:p>
          <a:endParaRPr lang="en-US"/>
        </a:p>
      </dgm:t>
    </dgm:pt>
    <dgm:pt modelId="{5EA0B4D8-2C30-8C41-8EE8-4C671BAE45C1}" cxnId="{BFAD5ABB-A254-5C4E-895B-AA5955195263}" type="sibTrans">
      <dgm:prSet/>
      <dgm:spPr/>
      <dgm:t>
        <a:bodyPr/>
        <a:lstStyle/>
        <a:p>
          <a:endParaRPr lang="en-US"/>
        </a:p>
      </dgm:t>
    </dgm:pt>
    <dgm:pt modelId="{AE3E508D-2A02-FC46-9CF1-F6B06AF8EF81}">
      <dgm:prSet custT="1"/>
      <dgm:spPr>
        <a:solidFill>
          <a:srgbClr val="FFC000"/>
        </a:solidFill>
      </dgm:spPr>
      <dgm:t>
        <a:bodyPr/>
        <a:lstStyle/>
        <a:p>
          <a:r>
            <a:rPr lang="en-US" sz="2400" dirty="0"/>
            <a:t>Data Hazard Stalls</a:t>
          </a:r>
        </a:p>
      </dgm:t>
    </dgm:pt>
    <dgm:pt modelId="{887CD388-D726-4149-B41E-2059088892A3}" cxnId="{3A2E50A5-FBD8-764D-945D-D4D7F8C4F501}" type="parTrans">
      <dgm:prSet/>
      <dgm:spPr/>
      <dgm:t>
        <a:bodyPr/>
        <a:lstStyle/>
        <a:p>
          <a:endParaRPr lang="en-US"/>
        </a:p>
      </dgm:t>
    </dgm:pt>
    <dgm:pt modelId="{C6E19344-8EA2-2D43-B539-B70BDB28FB9F}" cxnId="{3A2E50A5-FBD8-764D-945D-D4D7F8C4F501}" type="sibTrans">
      <dgm:prSet/>
      <dgm:spPr>
        <a:solidFill>
          <a:srgbClr val="FFC000"/>
        </a:solidFill>
      </dgm:spPr>
      <dgm:t>
        <a:bodyPr/>
        <a:lstStyle/>
        <a:p>
          <a:endParaRPr lang="en-US"/>
        </a:p>
      </dgm:t>
    </dgm:pt>
    <dgm:pt modelId="{AB3FB441-294D-A34B-99C9-38BB16A17202}">
      <dgm:prSet custT="1"/>
      <dgm:spPr>
        <a:solidFill>
          <a:srgbClr val="FFC000"/>
        </a:solidFill>
      </dgm:spPr>
      <dgm:t>
        <a:bodyPr/>
        <a:lstStyle/>
        <a:p>
          <a:r>
            <a:rPr lang="en-US" sz="2400" dirty="0"/>
            <a:t>Control Stalls</a:t>
          </a:r>
        </a:p>
      </dgm:t>
    </dgm:pt>
    <dgm:pt modelId="{3FB90F4F-C20D-4746-AB33-399419F8A26A}" cxnId="{760CDB43-8C7C-DF4F-8C2D-AACE21F51019}" type="parTrans">
      <dgm:prSet/>
      <dgm:spPr/>
      <dgm:t>
        <a:bodyPr/>
        <a:lstStyle/>
        <a:p>
          <a:endParaRPr lang="en-US"/>
        </a:p>
      </dgm:t>
    </dgm:pt>
    <dgm:pt modelId="{2F8C09B8-459B-AD44-A710-76AFF231C668}" cxnId="{760CDB43-8C7C-DF4F-8C2D-AACE21F51019}" type="sibTrans">
      <dgm:prSet/>
      <dgm:spPr>
        <a:solidFill>
          <a:srgbClr val="00B0F0"/>
        </a:solidFill>
      </dgm:spPr>
      <dgm:t>
        <a:bodyPr/>
        <a:lstStyle/>
        <a:p>
          <a:endParaRPr lang="en-US"/>
        </a:p>
      </dgm:t>
    </dgm:pt>
    <dgm:pt modelId="{04CA3D32-3911-9A47-9D9C-D396F88BF124}">
      <dgm:prSet custT="1"/>
      <dgm:spPr>
        <a:solidFill>
          <a:srgbClr val="FFC000"/>
        </a:solidFill>
      </dgm:spPr>
      <dgm:t>
        <a:bodyPr/>
        <a:lstStyle/>
        <a:p>
          <a:r>
            <a:rPr lang="en-US" sz="2400" dirty="0"/>
            <a:t>Structural Stalls</a:t>
          </a:r>
        </a:p>
      </dgm:t>
    </dgm:pt>
    <dgm:pt modelId="{DC7EF757-C1DE-6D4B-B9C8-8DB449D915BA}" cxnId="{5BF4DF75-F67C-F445-BA70-CEC4C088D8A4}" type="parTrans">
      <dgm:prSet/>
      <dgm:spPr/>
      <dgm:t>
        <a:bodyPr/>
        <a:lstStyle/>
        <a:p>
          <a:endParaRPr lang="en-US"/>
        </a:p>
      </dgm:t>
    </dgm:pt>
    <dgm:pt modelId="{D58F3A6C-A400-4A49-BB26-2C352AAFAD3E}" cxnId="{5BF4DF75-F67C-F445-BA70-CEC4C088D8A4}" type="sibTrans">
      <dgm:prSet/>
      <dgm:spPr>
        <a:solidFill>
          <a:srgbClr val="FFC000"/>
        </a:solidFill>
      </dgm:spPr>
      <dgm:t>
        <a:bodyPr/>
        <a:lstStyle/>
        <a:p>
          <a:endParaRPr lang="en-US"/>
        </a:p>
      </dgm:t>
    </dgm:pt>
    <dgm:pt modelId="{676410C9-4C20-4D4B-9BA0-E48268C3F1BA}" type="pres">
      <dgm:prSet presAssocID="{7D4D74BA-B7AE-CA4D-AC49-98D212A83346}" presName="Name0" presStyleCnt="0">
        <dgm:presLayoutVars>
          <dgm:dir/>
          <dgm:resizeHandles val="exact"/>
        </dgm:presLayoutVars>
      </dgm:prSet>
      <dgm:spPr/>
    </dgm:pt>
    <dgm:pt modelId="{0CE3DB10-281F-A440-A3DC-5F6897DBD856}" type="pres">
      <dgm:prSet presAssocID="{7D4D74BA-B7AE-CA4D-AC49-98D212A83346}" presName="vNodes" presStyleCnt="0"/>
      <dgm:spPr/>
    </dgm:pt>
    <dgm:pt modelId="{F6BC24EB-7B78-2740-864C-83CB9AC25DA8}" type="pres">
      <dgm:prSet presAssocID="{2165861E-71D5-9C4E-BF6E-82FCC7354FDD}" presName="node" presStyleLbl="node1" presStyleIdx="0" presStyleCnt="5" custScaleX="646488">
        <dgm:presLayoutVars>
          <dgm:bulletEnabled val="1"/>
        </dgm:presLayoutVars>
      </dgm:prSet>
      <dgm:spPr/>
    </dgm:pt>
    <dgm:pt modelId="{88322C07-65C5-B548-A949-234561F9F0F1}" type="pres">
      <dgm:prSet presAssocID="{E6731D02-9081-D141-BFE5-F577FEFADE37}" presName="spacerT" presStyleCnt="0"/>
      <dgm:spPr/>
    </dgm:pt>
    <dgm:pt modelId="{CB984901-4BE9-C541-9845-BAB25BDB573C}" type="pres">
      <dgm:prSet presAssocID="{E6731D02-9081-D141-BFE5-F577FEFADE37}" presName="sibTrans" presStyleLbl="sibTrans2D1" presStyleIdx="0" presStyleCnt="4"/>
      <dgm:spPr/>
    </dgm:pt>
    <dgm:pt modelId="{12C9F6D5-27E2-E74A-8549-B39D0C04FA87}" type="pres">
      <dgm:prSet presAssocID="{E6731D02-9081-D141-BFE5-F577FEFADE37}" presName="spacerB" presStyleCnt="0"/>
      <dgm:spPr/>
    </dgm:pt>
    <dgm:pt modelId="{7AB35B43-6ABD-0B45-894F-C58279502793}" type="pres">
      <dgm:prSet presAssocID="{04CA3D32-3911-9A47-9D9C-D396F88BF124}" presName="node" presStyleLbl="node1" presStyleIdx="1" presStyleCnt="5" custScaleX="646488">
        <dgm:presLayoutVars>
          <dgm:bulletEnabled val="1"/>
        </dgm:presLayoutVars>
      </dgm:prSet>
      <dgm:spPr/>
    </dgm:pt>
    <dgm:pt modelId="{6F90267F-980A-A940-9ED7-425BBEC8FA95}" type="pres">
      <dgm:prSet presAssocID="{D58F3A6C-A400-4A49-BB26-2C352AAFAD3E}" presName="spacerT" presStyleCnt="0"/>
      <dgm:spPr/>
    </dgm:pt>
    <dgm:pt modelId="{2A492D53-856C-1A4F-AE56-0BE27BA5E501}" type="pres">
      <dgm:prSet presAssocID="{D58F3A6C-A400-4A49-BB26-2C352AAFAD3E}" presName="sibTrans" presStyleLbl="sibTrans2D1" presStyleIdx="1" presStyleCnt="4"/>
      <dgm:spPr/>
    </dgm:pt>
    <dgm:pt modelId="{CF5886C0-726C-1F46-BFBD-311479C36F40}" type="pres">
      <dgm:prSet presAssocID="{D58F3A6C-A400-4A49-BB26-2C352AAFAD3E}" presName="spacerB" presStyleCnt="0"/>
      <dgm:spPr/>
    </dgm:pt>
    <dgm:pt modelId="{1C4079D9-F1BD-6149-ABC2-A7F8E34DF9DA}" type="pres">
      <dgm:prSet presAssocID="{AE3E508D-2A02-FC46-9CF1-F6B06AF8EF81}" presName="node" presStyleLbl="node1" presStyleIdx="2" presStyleCnt="5" custScaleX="646488">
        <dgm:presLayoutVars>
          <dgm:bulletEnabled val="1"/>
        </dgm:presLayoutVars>
      </dgm:prSet>
      <dgm:spPr/>
    </dgm:pt>
    <dgm:pt modelId="{22C7E7B0-A32C-CD40-AC7D-266226E4F741}" type="pres">
      <dgm:prSet presAssocID="{C6E19344-8EA2-2D43-B539-B70BDB28FB9F}" presName="spacerT" presStyleCnt="0"/>
      <dgm:spPr/>
    </dgm:pt>
    <dgm:pt modelId="{E06C77A1-A6A4-3341-AE1F-C0DB2915C8F3}" type="pres">
      <dgm:prSet presAssocID="{C6E19344-8EA2-2D43-B539-B70BDB28FB9F}" presName="sibTrans" presStyleLbl="sibTrans2D1" presStyleIdx="2" presStyleCnt="4"/>
      <dgm:spPr/>
    </dgm:pt>
    <dgm:pt modelId="{CF6B2F34-55A5-4145-B536-60433BAD22D1}" type="pres">
      <dgm:prSet presAssocID="{C6E19344-8EA2-2D43-B539-B70BDB28FB9F}" presName="spacerB" presStyleCnt="0"/>
      <dgm:spPr/>
    </dgm:pt>
    <dgm:pt modelId="{1DA11F2B-07DB-D34E-8D4F-244E44CE0440}" type="pres">
      <dgm:prSet presAssocID="{AB3FB441-294D-A34B-99C9-38BB16A17202}" presName="node" presStyleLbl="node1" presStyleIdx="3" presStyleCnt="5" custScaleX="609519">
        <dgm:presLayoutVars>
          <dgm:bulletEnabled val="1"/>
        </dgm:presLayoutVars>
      </dgm:prSet>
      <dgm:spPr/>
    </dgm:pt>
    <dgm:pt modelId="{AD56C83E-6A1A-4547-8432-A20782ADB693}" type="pres">
      <dgm:prSet presAssocID="{7D4D74BA-B7AE-CA4D-AC49-98D212A83346}" presName="sibTransLast" presStyleLbl="sibTrans2D1" presStyleIdx="3" presStyleCnt="4" custScaleX="148712"/>
      <dgm:spPr/>
    </dgm:pt>
    <dgm:pt modelId="{F43FEFB0-85C9-8A40-94B4-C1E780823DC4}" type="pres">
      <dgm:prSet presAssocID="{7D4D74BA-B7AE-CA4D-AC49-98D212A83346}" presName="connectorText" presStyleLbl="sibTrans2D1" presStyleIdx="3" presStyleCnt="4"/>
      <dgm:spPr/>
    </dgm:pt>
    <dgm:pt modelId="{00D9FD08-8252-074D-B344-CAF1BBBEAB35}" type="pres">
      <dgm:prSet presAssocID="{7D4D74BA-B7AE-CA4D-AC49-98D212A83346}" presName="lastNode" presStyleLbl="node1" presStyleIdx="4" presStyleCnt="5" custScaleX="247220">
        <dgm:presLayoutVars>
          <dgm:bulletEnabled val="1"/>
        </dgm:presLayoutVars>
      </dgm:prSet>
      <dgm:spPr/>
    </dgm:pt>
  </dgm:ptLst>
  <dgm:cxnLst>
    <dgm:cxn modelId="{33E8CB3E-018A-7E42-B7AE-68832E5B0B0E}" type="presOf" srcId="{7D4D74BA-B7AE-CA4D-AC49-98D212A83346}" destId="{676410C9-4C20-4D4B-9BA0-E48268C3F1BA}" srcOrd="0" destOrd="0" presId="urn:microsoft.com/office/officeart/2005/8/layout/equation2"/>
    <dgm:cxn modelId="{760CDB43-8C7C-DF4F-8C2D-AACE21F51019}" srcId="{7D4D74BA-B7AE-CA4D-AC49-98D212A83346}" destId="{AB3FB441-294D-A34B-99C9-38BB16A17202}" srcOrd="3" destOrd="0" parTransId="{3FB90F4F-C20D-4746-AB33-399419F8A26A}" sibTransId="{2F8C09B8-459B-AD44-A710-76AFF231C668}"/>
    <dgm:cxn modelId="{3F75294C-ABC8-7249-B094-ABAAB6454921}" type="presOf" srcId="{AB3FB441-294D-A34B-99C9-38BB16A17202}" destId="{1DA11F2B-07DB-D34E-8D4F-244E44CE0440}" srcOrd="0" destOrd="0" presId="urn:microsoft.com/office/officeart/2005/8/layout/equation2"/>
    <dgm:cxn modelId="{A6E05B5F-37AE-0F4B-AC45-6E2502DD0CAD}" type="presOf" srcId="{E6731D02-9081-D141-BFE5-F577FEFADE37}" destId="{CB984901-4BE9-C541-9845-BAB25BDB573C}" srcOrd="0" destOrd="0" presId="urn:microsoft.com/office/officeart/2005/8/layout/equation2"/>
    <dgm:cxn modelId="{0F1A6A71-B827-AB48-B74D-61DAE9FCF4F0}" type="presOf" srcId="{2F8C09B8-459B-AD44-A710-76AFF231C668}" destId="{AD56C83E-6A1A-4547-8432-A20782ADB693}" srcOrd="0" destOrd="0" presId="urn:microsoft.com/office/officeart/2005/8/layout/equation2"/>
    <dgm:cxn modelId="{5BF4DF75-F67C-F445-BA70-CEC4C088D8A4}" srcId="{7D4D74BA-B7AE-CA4D-AC49-98D212A83346}" destId="{04CA3D32-3911-9A47-9D9C-D396F88BF124}" srcOrd="1" destOrd="0" parTransId="{DC7EF757-C1DE-6D4B-B9C8-8DB449D915BA}" sibTransId="{D58F3A6C-A400-4A49-BB26-2C352AAFAD3E}"/>
    <dgm:cxn modelId="{447E3687-9F5E-C14B-87AF-FBD50C984F4B}" srcId="{7D4D74BA-B7AE-CA4D-AC49-98D212A83346}" destId="{2165861E-71D5-9C4E-BF6E-82FCC7354FDD}" srcOrd="0" destOrd="0" parTransId="{A4180E43-FE38-F341-AC72-EFF85235F069}" sibTransId="{E6731D02-9081-D141-BFE5-F577FEFADE37}"/>
    <dgm:cxn modelId="{A9E2A989-EBAD-6D42-AA75-D8A43B263E4A}" type="presOf" srcId="{A3507775-C675-8941-93D0-187E524E0B7F}" destId="{00D9FD08-8252-074D-B344-CAF1BBBEAB35}" srcOrd="0" destOrd="0" presId="urn:microsoft.com/office/officeart/2005/8/layout/equation2"/>
    <dgm:cxn modelId="{C7821F90-EB88-FE4F-B6EC-3460B00ED8EA}" type="presOf" srcId="{2F8C09B8-459B-AD44-A710-76AFF231C668}" destId="{F43FEFB0-85C9-8A40-94B4-C1E780823DC4}" srcOrd="1" destOrd="0" presId="urn:microsoft.com/office/officeart/2005/8/layout/equation2"/>
    <dgm:cxn modelId="{3A2E50A5-FBD8-764D-945D-D4D7F8C4F501}" srcId="{7D4D74BA-B7AE-CA4D-AC49-98D212A83346}" destId="{AE3E508D-2A02-FC46-9CF1-F6B06AF8EF81}" srcOrd="2" destOrd="0" parTransId="{887CD388-D726-4149-B41E-2059088892A3}" sibTransId="{C6E19344-8EA2-2D43-B539-B70BDB28FB9F}"/>
    <dgm:cxn modelId="{DBEB05AE-F8B5-0040-8CA5-F0E582077D3D}" type="presOf" srcId="{D58F3A6C-A400-4A49-BB26-2C352AAFAD3E}" destId="{2A492D53-856C-1A4F-AE56-0BE27BA5E501}" srcOrd="0" destOrd="0" presId="urn:microsoft.com/office/officeart/2005/8/layout/equation2"/>
    <dgm:cxn modelId="{BFAD5ABB-A254-5C4E-895B-AA5955195263}" srcId="{7D4D74BA-B7AE-CA4D-AC49-98D212A83346}" destId="{A3507775-C675-8941-93D0-187E524E0B7F}" srcOrd="4" destOrd="0" parTransId="{EE909B64-32CB-4A4B-A978-9C68847C884D}" sibTransId="{5EA0B4D8-2C30-8C41-8EE8-4C671BAE45C1}"/>
    <dgm:cxn modelId="{4051D9CE-43AC-5D49-9E9F-A59E8EA68171}" type="presOf" srcId="{C6E19344-8EA2-2D43-B539-B70BDB28FB9F}" destId="{E06C77A1-A6A4-3341-AE1F-C0DB2915C8F3}" srcOrd="0" destOrd="0" presId="urn:microsoft.com/office/officeart/2005/8/layout/equation2"/>
    <dgm:cxn modelId="{3EABB1E2-CBCC-CA43-B820-50A4194C74C8}" type="presOf" srcId="{2165861E-71D5-9C4E-BF6E-82FCC7354FDD}" destId="{F6BC24EB-7B78-2740-864C-83CB9AC25DA8}" srcOrd="0" destOrd="0" presId="urn:microsoft.com/office/officeart/2005/8/layout/equation2"/>
    <dgm:cxn modelId="{3F7E94E4-1DE2-4044-82D1-C4A66F87C6A7}" type="presOf" srcId="{AE3E508D-2A02-FC46-9CF1-F6B06AF8EF81}" destId="{1C4079D9-F1BD-6149-ABC2-A7F8E34DF9DA}" srcOrd="0" destOrd="0" presId="urn:microsoft.com/office/officeart/2005/8/layout/equation2"/>
    <dgm:cxn modelId="{CAD14BF2-9F95-C240-B212-2C967BBB244B}" type="presOf" srcId="{04CA3D32-3911-9A47-9D9C-D396F88BF124}" destId="{7AB35B43-6ABD-0B45-894F-C58279502793}" srcOrd="0" destOrd="0" presId="urn:microsoft.com/office/officeart/2005/8/layout/equation2"/>
    <dgm:cxn modelId="{5E7582A0-9CA1-6B40-98A0-AA53ACFEC112}" type="presParOf" srcId="{676410C9-4C20-4D4B-9BA0-E48268C3F1BA}" destId="{0CE3DB10-281F-A440-A3DC-5F6897DBD856}" srcOrd="0" destOrd="0" presId="urn:microsoft.com/office/officeart/2005/8/layout/equation2"/>
    <dgm:cxn modelId="{180BDA14-232D-2E46-A3A8-969E4CE5074C}" type="presParOf" srcId="{0CE3DB10-281F-A440-A3DC-5F6897DBD856}" destId="{F6BC24EB-7B78-2740-864C-83CB9AC25DA8}" srcOrd="0" destOrd="0" presId="urn:microsoft.com/office/officeart/2005/8/layout/equation2"/>
    <dgm:cxn modelId="{FFDC4627-F1EC-D449-AA20-75C164B69A65}" type="presParOf" srcId="{0CE3DB10-281F-A440-A3DC-5F6897DBD856}" destId="{88322C07-65C5-B548-A949-234561F9F0F1}" srcOrd="1" destOrd="0" presId="urn:microsoft.com/office/officeart/2005/8/layout/equation2"/>
    <dgm:cxn modelId="{7D46281F-AD7D-D74E-BD26-B73C0EBD5E3B}" type="presParOf" srcId="{0CE3DB10-281F-A440-A3DC-5F6897DBD856}" destId="{CB984901-4BE9-C541-9845-BAB25BDB573C}" srcOrd="2" destOrd="0" presId="urn:microsoft.com/office/officeart/2005/8/layout/equation2"/>
    <dgm:cxn modelId="{3FE9EC60-15BF-2A4C-A199-E98082C08E50}" type="presParOf" srcId="{0CE3DB10-281F-A440-A3DC-5F6897DBD856}" destId="{12C9F6D5-27E2-E74A-8549-B39D0C04FA87}" srcOrd="3" destOrd="0" presId="urn:microsoft.com/office/officeart/2005/8/layout/equation2"/>
    <dgm:cxn modelId="{A826CFCF-58CB-384A-A7BF-0D6654702789}" type="presParOf" srcId="{0CE3DB10-281F-A440-A3DC-5F6897DBD856}" destId="{7AB35B43-6ABD-0B45-894F-C58279502793}" srcOrd="4" destOrd="0" presId="urn:microsoft.com/office/officeart/2005/8/layout/equation2"/>
    <dgm:cxn modelId="{12485CFB-82D3-1D47-8F36-DAC875535555}" type="presParOf" srcId="{0CE3DB10-281F-A440-A3DC-5F6897DBD856}" destId="{6F90267F-980A-A940-9ED7-425BBEC8FA95}" srcOrd="5" destOrd="0" presId="urn:microsoft.com/office/officeart/2005/8/layout/equation2"/>
    <dgm:cxn modelId="{EF9CF516-E776-2E44-A7A2-4033371EA6D4}" type="presParOf" srcId="{0CE3DB10-281F-A440-A3DC-5F6897DBD856}" destId="{2A492D53-856C-1A4F-AE56-0BE27BA5E501}" srcOrd="6" destOrd="0" presId="urn:microsoft.com/office/officeart/2005/8/layout/equation2"/>
    <dgm:cxn modelId="{29B370FB-0A7F-414F-BEF2-D87A3C22CFE2}" type="presParOf" srcId="{0CE3DB10-281F-A440-A3DC-5F6897DBD856}" destId="{CF5886C0-726C-1F46-BFBD-311479C36F40}" srcOrd="7" destOrd="0" presId="urn:microsoft.com/office/officeart/2005/8/layout/equation2"/>
    <dgm:cxn modelId="{C605F4E7-379E-CE41-83DC-9183FE38393E}" type="presParOf" srcId="{0CE3DB10-281F-A440-A3DC-5F6897DBD856}" destId="{1C4079D9-F1BD-6149-ABC2-A7F8E34DF9DA}" srcOrd="8" destOrd="0" presId="urn:microsoft.com/office/officeart/2005/8/layout/equation2"/>
    <dgm:cxn modelId="{AF2077F6-0674-CB4F-A709-4479CEDFA441}" type="presParOf" srcId="{0CE3DB10-281F-A440-A3DC-5F6897DBD856}" destId="{22C7E7B0-A32C-CD40-AC7D-266226E4F741}" srcOrd="9" destOrd="0" presId="urn:microsoft.com/office/officeart/2005/8/layout/equation2"/>
    <dgm:cxn modelId="{1B2FF142-F284-7F42-B46E-E855DFD5ECF0}" type="presParOf" srcId="{0CE3DB10-281F-A440-A3DC-5F6897DBD856}" destId="{E06C77A1-A6A4-3341-AE1F-C0DB2915C8F3}" srcOrd="10" destOrd="0" presId="urn:microsoft.com/office/officeart/2005/8/layout/equation2"/>
    <dgm:cxn modelId="{E8B80E89-E858-6B4D-AC6D-E6CE4C39A18C}" type="presParOf" srcId="{0CE3DB10-281F-A440-A3DC-5F6897DBD856}" destId="{CF6B2F34-55A5-4145-B536-60433BAD22D1}" srcOrd="11" destOrd="0" presId="urn:microsoft.com/office/officeart/2005/8/layout/equation2"/>
    <dgm:cxn modelId="{972CE02A-B1DA-BF41-847A-1C4C085FD5BA}" type="presParOf" srcId="{0CE3DB10-281F-A440-A3DC-5F6897DBD856}" destId="{1DA11F2B-07DB-D34E-8D4F-244E44CE0440}" srcOrd="12" destOrd="0" presId="urn:microsoft.com/office/officeart/2005/8/layout/equation2"/>
    <dgm:cxn modelId="{EEB0CC0C-7439-AF4B-856E-6993222CCCE2}" type="presParOf" srcId="{676410C9-4C20-4D4B-9BA0-E48268C3F1BA}" destId="{AD56C83E-6A1A-4547-8432-A20782ADB693}" srcOrd="1" destOrd="0" presId="urn:microsoft.com/office/officeart/2005/8/layout/equation2"/>
    <dgm:cxn modelId="{272FB673-9A23-5143-AF86-F87C7443CE7D}" type="presParOf" srcId="{AD56C83E-6A1A-4547-8432-A20782ADB693}" destId="{F43FEFB0-85C9-8A40-94B4-C1E780823DC4}" srcOrd="0" destOrd="0" presId="urn:microsoft.com/office/officeart/2005/8/layout/equation2"/>
    <dgm:cxn modelId="{A013DF66-44EB-4F4D-A25F-54849C1AA08B}" type="presParOf" srcId="{676410C9-4C20-4D4B-9BA0-E48268C3F1BA}" destId="{00D9FD08-8252-074D-B344-CAF1BBBEAB35}" srcOrd="2" destOrd="0" presId="urn:microsoft.com/office/officeart/2005/8/layout/equati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C24EB-7B78-2740-864C-83CB9AC25DA8}">
      <dsp:nvSpPr>
        <dsp:cNvPr id="0" name=""/>
        <dsp:cNvSpPr/>
      </dsp:nvSpPr>
      <dsp:spPr>
        <a:xfrm>
          <a:off x="839" y="129759"/>
          <a:ext cx="4429285" cy="68513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Ideal Pipeline CPI</a:t>
          </a:r>
        </a:p>
      </dsp:txBody>
      <dsp:txXfrm>
        <a:off x="649493" y="230094"/>
        <a:ext cx="3131977" cy="484460"/>
      </dsp:txXfrm>
    </dsp:sp>
    <dsp:sp modelId="{CB984901-4BE9-C541-9845-BAB25BDB573C}">
      <dsp:nvSpPr>
        <dsp:cNvPr id="0" name=""/>
        <dsp:cNvSpPr/>
      </dsp:nvSpPr>
      <dsp:spPr>
        <a:xfrm>
          <a:off x="2016794" y="870522"/>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1022478"/>
        <a:ext cx="292031" cy="93463"/>
      </dsp:txXfrm>
    </dsp:sp>
    <dsp:sp modelId="{7AB35B43-6ABD-0B45-894F-C58279502793}">
      <dsp:nvSpPr>
        <dsp:cNvPr id="0" name=""/>
        <dsp:cNvSpPr/>
      </dsp:nvSpPr>
      <dsp:spPr>
        <a:xfrm>
          <a:off x="839" y="1323530"/>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Structural Stalls</a:t>
          </a:r>
        </a:p>
      </dsp:txBody>
      <dsp:txXfrm>
        <a:off x="649493" y="1423865"/>
        <a:ext cx="3131977" cy="484460"/>
      </dsp:txXfrm>
    </dsp:sp>
    <dsp:sp modelId="{2A492D53-856C-1A4F-AE56-0BE27BA5E501}">
      <dsp:nvSpPr>
        <dsp:cNvPr id="0" name=""/>
        <dsp:cNvSpPr/>
      </dsp:nvSpPr>
      <dsp:spPr>
        <a:xfrm>
          <a:off x="2016794" y="2064293"/>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2216249"/>
        <a:ext cx="292031" cy="93463"/>
      </dsp:txXfrm>
    </dsp:sp>
    <dsp:sp modelId="{1C4079D9-F1BD-6149-ABC2-A7F8E34DF9DA}">
      <dsp:nvSpPr>
        <dsp:cNvPr id="0" name=""/>
        <dsp:cNvSpPr/>
      </dsp:nvSpPr>
      <dsp:spPr>
        <a:xfrm>
          <a:off x="839" y="2517301"/>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Hazard Stalls</a:t>
          </a:r>
        </a:p>
      </dsp:txBody>
      <dsp:txXfrm>
        <a:off x="649493" y="2617636"/>
        <a:ext cx="3131977" cy="484460"/>
      </dsp:txXfrm>
    </dsp:sp>
    <dsp:sp modelId="{E06C77A1-A6A4-3341-AE1F-C0DB2915C8F3}">
      <dsp:nvSpPr>
        <dsp:cNvPr id="0" name=""/>
        <dsp:cNvSpPr/>
      </dsp:nvSpPr>
      <dsp:spPr>
        <a:xfrm>
          <a:off x="2016794" y="3258064"/>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3410020"/>
        <a:ext cx="292031" cy="93463"/>
      </dsp:txXfrm>
    </dsp:sp>
    <dsp:sp modelId="{1DA11F2B-07DB-D34E-8D4F-244E44CE0440}">
      <dsp:nvSpPr>
        <dsp:cNvPr id="0" name=""/>
        <dsp:cNvSpPr/>
      </dsp:nvSpPr>
      <dsp:spPr>
        <a:xfrm>
          <a:off x="127482" y="3711072"/>
          <a:ext cx="4175999"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Control Stalls</a:t>
          </a:r>
        </a:p>
      </dsp:txBody>
      <dsp:txXfrm>
        <a:off x="739043" y="3811407"/>
        <a:ext cx="2952877" cy="484460"/>
      </dsp:txXfrm>
    </dsp:sp>
    <dsp:sp modelId="{AD56C83E-6A1A-4547-8432-A20782ADB693}">
      <dsp:nvSpPr>
        <dsp:cNvPr id="0" name=""/>
        <dsp:cNvSpPr/>
      </dsp:nvSpPr>
      <dsp:spPr>
        <a:xfrm>
          <a:off x="4479829" y="2135547"/>
          <a:ext cx="324000" cy="254868"/>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479829" y="2186521"/>
        <a:ext cx="247540" cy="152920"/>
      </dsp:txXfrm>
    </dsp:sp>
    <dsp:sp modelId="{00D9FD08-8252-074D-B344-CAF1BBBEAB35}">
      <dsp:nvSpPr>
        <dsp:cNvPr id="0" name=""/>
        <dsp:cNvSpPr/>
      </dsp:nvSpPr>
      <dsp:spPr>
        <a:xfrm>
          <a:off x="4841202" y="1577851"/>
          <a:ext cx="3387558" cy="137026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Pipeline CPI</a:t>
          </a:r>
        </a:p>
      </dsp:txBody>
      <dsp:txXfrm>
        <a:off x="5337298" y="1778521"/>
        <a:ext cx="2395366" cy="96892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35EDEF7-1C9B-4C0C-AB77-68F6D9D024A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4.xml.rels><?xml version="1.0" encoding="UTF-8" standalone="yes"?>
<Relationships xmlns="http://schemas.openxmlformats.org/package/2006/relationships"><Relationship Id="rId8" Type="http://schemas.openxmlformats.org/officeDocument/2006/relationships/hyperlink" Target="https://en.wikipedia.org/wiki/Assembly_language" TargetMode="External"/><Relationship Id="rId7" Type="http://schemas.openxmlformats.org/officeDocument/2006/relationships/hyperlink" Target="https://en.wikipedia.org/wiki/Digital_signal_processor" TargetMode="External"/><Relationship Id="rId6" Type="http://schemas.openxmlformats.org/officeDocument/2006/relationships/hyperlink" Target="https://en.wikipedia.org/wiki/RISC" TargetMode="External"/><Relationship Id="rId5" Type="http://schemas.openxmlformats.org/officeDocument/2006/relationships/hyperlink" Target="https://en.wikipedia.org/wiki/Instruction_(computer_science)" TargetMode="External"/><Relationship Id="rId4" Type="http://schemas.openxmlformats.org/officeDocument/2006/relationships/hyperlink" Target="https://en.wikipedia.org/wiki/Branch_(computer_science)" TargetMode="External"/><Relationship Id="rId3" Type="http://schemas.openxmlformats.org/officeDocument/2006/relationships/hyperlink" Target="https://en.wikipedia.org/wiki/Computer_architecture" TargetMode="External"/><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Referred to as ILP for short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noTextEdit="1"/>
          </p:cNvSpPr>
          <p:nvPr>
            <p:ph type="sldImg"/>
          </p:nvPr>
        </p:nvSpPr>
        <p:spPr/>
      </p:sp>
      <p:sp>
        <p:nvSpPr>
          <p:cNvPr id="2969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find a table, start enjoying the meal with your classmates</a:t>
            </a:r>
            <a:endParaRPr lang="zh-CN" altLang="en-US">
              <a:latin typeface="Arial" panose="020B0604020202020204" pitchFamily="34" charset="0"/>
            </a:endParaRPr>
          </a:p>
        </p:txBody>
      </p:sp>
      <p:sp>
        <p:nvSpPr>
          <p:cNvPr id="2969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5C356CE-44BF-7449-84B4-A2F400AD46A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If two instructions are parallel, they can execute simultaneously in a pipeline of arbitrary depth without causing any stalls, assuming the pipeline has sufficient resources (and thus no structural hazards exist).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no dependency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If two instructions are dependent, they are not parallel and must be executed in order, although they may often be partially overlapped. The key in both cases is to determine whether an instruction is dependent on another instruction.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Note that a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a:t>
            </a:r>
            <a:r>
              <a:rPr lang="en-US" sz="1200" kern="1200" dirty="0">
                <a:solidFill>
                  <a:schemeClr val="tx1"/>
                </a:solidFill>
                <a:effectLst/>
                <a:latin typeface="Arial" panose="020B0604020202020204" pitchFamily="34" charset="0"/>
                <a:ea typeface="宋体" panose="02010600030101010101" pitchFamily="2" charset="-122"/>
                <a:cs typeface="+mn-cs"/>
              </a:rPr>
              <a:t> within a single instruction (such as add x1,x1,x1) is not considered a dependence.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dirty="0"/>
              <a:t>add.d: add double-precision floating-point numbers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dirty="0"/>
              <a:t>add.d: add double-precision floating-point numbers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that precedes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j in program order: </a:t>
            </a:r>
            <a:endParaRPr lang="en-US" dirty="0"/>
          </a:p>
          <a:p>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1. An </a:t>
            </a:r>
            <a:r>
              <a:rPr lang="en-US" sz="1200" kern="1200" dirty="0" err="1">
                <a:solidFill>
                  <a:schemeClr val="tx1"/>
                </a:solidFill>
                <a:effectLst/>
                <a:latin typeface="Arial" panose="020B0604020202020204" pitchFamily="34" charset="0"/>
                <a:ea typeface="宋体" panose="02010600030101010101" pitchFamily="2" charset="-122"/>
                <a:cs typeface="+mn-cs"/>
              </a:rPr>
              <a:t>antidependence</a:t>
            </a:r>
            <a:r>
              <a:rPr lang="en-US" sz="1200" kern="1200" dirty="0">
                <a:solidFill>
                  <a:schemeClr val="tx1"/>
                </a:solidFill>
                <a:effectLst/>
                <a:latin typeface="Arial" panose="020B0604020202020204" pitchFamily="34" charset="0"/>
                <a:ea typeface="宋体" panose="02010600030101010101" pitchFamily="2" charset="-122"/>
                <a:cs typeface="+mn-cs"/>
              </a:rPr>
              <a:t> between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and instruction j occurs when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j writes a register or memory location that instruction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reads. The original ordering must be preserved to ensure that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reads the correct value. In the example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on page 171, there is an </a:t>
            </a:r>
            <a:r>
              <a:rPr lang="en-US" sz="1200" kern="1200" dirty="0" err="1">
                <a:solidFill>
                  <a:schemeClr val="tx1"/>
                </a:solidFill>
                <a:effectLst/>
                <a:latin typeface="Arial" panose="020B0604020202020204" pitchFamily="34" charset="0"/>
                <a:ea typeface="宋体" panose="02010600030101010101" pitchFamily="2" charset="-122"/>
                <a:cs typeface="+mn-cs"/>
              </a:rPr>
              <a:t>antidependence</a:t>
            </a:r>
            <a:r>
              <a:rPr lang="en-US" sz="1200" kern="1200" dirty="0">
                <a:solidFill>
                  <a:schemeClr val="tx1"/>
                </a:solidFill>
                <a:effectLst/>
                <a:latin typeface="Arial" panose="020B0604020202020204" pitchFamily="34" charset="0"/>
                <a:ea typeface="宋体" panose="02010600030101010101" pitchFamily="2" charset="-122"/>
                <a:cs typeface="+mn-cs"/>
              </a:rPr>
              <a:t> between </a:t>
            </a:r>
            <a:r>
              <a:rPr lang="en-US" sz="1200" kern="1200" dirty="0" err="1">
                <a:solidFill>
                  <a:schemeClr val="tx1"/>
                </a:solidFill>
                <a:effectLst/>
                <a:latin typeface="Arial" panose="020B0604020202020204" pitchFamily="34" charset="0"/>
                <a:ea typeface="宋体" panose="02010600030101010101" pitchFamily="2" charset="-122"/>
                <a:cs typeface="+mn-cs"/>
              </a:rPr>
              <a:t>fsd</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on register x1.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should be kept</a:t>
            </a:r>
            <a:endParaRPr lang="en-US" dirty="0"/>
          </a:p>
          <a:p>
            <a:r>
              <a:rPr lang="en-US" dirty="0"/>
              <a:t>buffer the intermediate value</a:t>
            </a:r>
            <a:endParaRPr lang="en-US" dirty="0"/>
          </a:p>
          <a:p>
            <a:r>
              <a:rPr lang="en-US" dirty="0"/>
              <a:t>change the destination if codes allow</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noChangeArrowheads="1" noTextEdit="1"/>
          </p:cNvSpPr>
          <p:nvPr>
            <p:ph type="sldImg"/>
          </p:nvPr>
        </p:nvSpPr>
        <p:spPr/>
      </p:sp>
      <p:sp>
        <p:nvSpPr>
          <p:cNvPr id="2263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panose="020B0604020202020204" pitchFamily="34" charset="0"/>
                <a:ea typeface="宋体" panose="02010600030101010101" pitchFamily="2" charset="-122"/>
                <a:cs typeface="+mn-cs"/>
              </a:rPr>
              <a:t>depen</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dence</a:t>
            </a:r>
            <a:r>
              <a:rPr lang="en-US" sz="1200" kern="1200" dirty="0">
                <a:solidFill>
                  <a:schemeClr val="tx1"/>
                </a:solidFill>
                <a:effectLst/>
                <a:latin typeface="Arial" panose="020B0604020202020204" pitchFamily="34" charset="0"/>
                <a:ea typeface="宋体" panose="02010600030101010101" pitchFamily="2"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panose="020B0604020202020204" pitchFamily="34" charset="0"/>
                <a:ea typeface="宋体" panose="02010600030101010101" pitchFamily="2" charset="-122"/>
                <a:cs typeface="+mn-cs"/>
              </a:rPr>
              <a:t>niques</a:t>
            </a:r>
            <a:r>
              <a:rPr lang="en-US" sz="1200" kern="1200" dirty="0">
                <a:solidFill>
                  <a:schemeClr val="tx1"/>
                </a:solidFill>
                <a:effectLst/>
                <a:latin typeface="Arial" panose="020B0604020202020204" pitchFamily="34" charset="0"/>
                <a:ea typeface="宋体" panose="02010600030101010101" pitchFamily="2"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panose="020B0604020202020204" pitchFamily="34" charset="0"/>
                <a:ea typeface="宋体" panose="02010600030101010101" pitchFamily="2" charset="-122"/>
                <a:cs typeface="+mn-cs"/>
              </a:rPr>
              <a:t>neces</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sary</a:t>
            </a:r>
            <a:r>
              <a:rPr lang="en-US" sz="1200" kern="1200" dirty="0">
                <a:solidFill>
                  <a:schemeClr val="tx1"/>
                </a:solidFill>
                <a:effectLst/>
                <a:latin typeface="Arial" panose="020B0604020202020204" pitchFamily="34" charset="0"/>
                <a:ea typeface="宋体" panose="02010600030101010101" pitchFamily="2" charset="-122"/>
                <a:cs typeface="+mn-cs"/>
              </a:rPr>
              <a:t> program order is preserved. </a:t>
            </a:r>
            <a:endParaRPr lang="en-US" dirty="0"/>
          </a:p>
          <a:p>
            <a:endParaRPr lang="en-US" altLang="en-US" dirty="0">
              <a:latin typeface="Arial" panose="020B0604020202020204" pitchFamily="34" charset="0"/>
            </a:endParaRPr>
          </a:p>
        </p:txBody>
      </p:sp>
      <p:sp>
        <p:nvSpPr>
          <p:cNvPr id="2263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noTextEdit="1"/>
          </p:cNvSpPr>
          <p:nvPr>
            <p:ph type="sldImg"/>
          </p:nvPr>
        </p:nvSpPr>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some other students are still ordering and paying.</a:t>
            </a:r>
            <a:endParaRPr lang="zh-CN" altLang="en-US">
              <a:latin typeface="Arial" panose="020B0604020202020204" pitchFamily="34" charset="0"/>
            </a:endParaRPr>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22BA7-2473-7C4E-80A6-091DCEE53B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noChangeArrowheads="1" noTextEdit="1"/>
          </p:cNvSpPr>
          <p:nvPr>
            <p:ph type="sldImg"/>
          </p:nvPr>
        </p:nvSpPr>
        <p:spPr/>
      </p:sp>
      <p:sp>
        <p:nvSpPr>
          <p:cNvPr id="2263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Reader After Write is what it should be enforced by program order, then the associated data hazard is when instruction execution violates this order </a:t>
            </a:r>
            <a:r>
              <a:rPr lang="en-US" altLang="en-US" dirty="0">
                <a:latin typeface="Arial" panose="020B0604020202020204" pitchFamily="34" charset="0"/>
                <a:sym typeface="Wingdings" panose="05000000000000000000" pitchFamily="2" charset="2"/>
              </a:rPr>
              <a:t> read before write / write after read (for example)</a:t>
            </a:r>
            <a:endParaRPr lang="en-US" altLang="en-US" dirty="0">
              <a:latin typeface="Arial" panose="020B0604020202020204" pitchFamily="34" charset="0"/>
              <a:sym typeface="Wingdings" panose="05000000000000000000" pitchFamily="2" charset="2"/>
            </a:endParaRPr>
          </a:p>
          <a:p>
            <a:endParaRPr lang="en-US" altLang="en-US" dirty="0">
              <a:latin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altLang="en-US" dirty="0">
              <a:latin typeface="Arial" panose="020B0604020202020204" pitchFamily="34" charset="0"/>
            </a:endParaRPr>
          </a:p>
        </p:txBody>
      </p:sp>
      <p:sp>
        <p:nvSpPr>
          <p:cNvPr id="2263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The value of the CPI (cycles per instruction) for a pipelined processor is the sum of the base CPI and all contributions from stalls: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Pipeline CPI 1⁄4 Ideal pipeline CPI + Structural stalls + Data hazard stalls + Control stalls </a:t>
            </a:r>
            <a:endParaRPr lang="en-US" sz="1200" kern="1200" dirty="0">
              <a:solidFill>
                <a:schemeClr val="tx1"/>
              </a:solidFill>
              <a:effectLst/>
              <a:latin typeface="Arial" panose="020B0604020202020204" pitchFamily="34" charset="0"/>
              <a:ea typeface="宋体" panose="02010600030101010101" pitchFamily="2" charset="-122"/>
              <a:cs typeface="+mn-cs"/>
            </a:endParaRPr>
          </a:p>
          <a:p>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ideal pipeline CPI is a measure of the maximum performance attainable by the implementation. By reducing each of the terms of the right-hand side, we decrease the overall pipeline CPI or, alternatively, increase the IPC (instructions per clock). The preceding equation allows us to characterize various techniques by what com- ponent of the overall CPI a technique reduces. Figure 3.1 shows the techniques we examine in this chapter and in Appendix H, as well as the topics covered in the introductory material in Appendix C. In this chapter, we will see that the tech- </a:t>
            </a:r>
            <a:r>
              <a:rPr lang="en-US" sz="1200" kern="1200" dirty="0" err="1">
                <a:solidFill>
                  <a:schemeClr val="tx1"/>
                </a:solidFill>
                <a:effectLst/>
                <a:latin typeface="Arial" panose="020B0604020202020204" pitchFamily="34" charset="0"/>
                <a:ea typeface="宋体" panose="02010600030101010101" pitchFamily="2" charset="-122"/>
                <a:cs typeface="+mn-cs"/>
              </a:rPr>
              <a:t>niques</a:t>
            </a:r>
            <a:r>
              <a:rPr lang="en-US" sz="1200" kern="1200" dirty="0">
                <a:solidFill>
                  <a:schemeClr val="tx1"/>
                </a:solidFill>
                <a:effectLst/>
                <a:latin typeface="Arial" panose="020B0604020202020204" pitchFamily="34" charset="0"/>
                <a:ea typeface="宋体" panose="02010600030101010101" pitchFamily="2" charset="-122"/>
                <a:cs typeface="+mn-cs"/>
              </a:rPr>
              <a:t> we introduce to decrease the ideal pipeline CPI can increase the importance of dealing with hazards.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3.1 The major techniques examined in Appendix C, Chapter 3, and Appendix H are shown together with the component of the CPI equation that the technique affects.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While optimizing pipelining performance, the two properties critical to program correctness—and normally preserved by maintaining both data and control dependences—are the exception behavior and the data flow.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Preserving the exception behavior means that any changes in the ordering of instruction execution must not change how exceptions are raised in the program.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Preserving the exception behavior means that any changes in the ordering of instruction execution must not change how exceptions are raised in the program.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Often this is relaxed to mean that the reordering of instruction execution must not cause any new exceptions in the program.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A simple example shows how maintain-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the control and data dependences can prevent such situations. Consider this code sequence: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case, it is easy to see that if we do not maintain the data dependence involving x2, we can change the result of the program. Less obvious is the fact that if we ignore the control dependence and move the load instruction before the branch, the load instruction may cause a memory protection exception. Notice that no data dependence prevents us from interchanging the </a:t>
            </a:r>
            <a:r>
              <a:rPr lang="en-US" sz="1200" kern="1200" dirty="0" err="1">
                <a:solidFill>
                  <a:schemeClr val="tx1"/>
                </a:solidFill>
                <a:effectLst/>
                <a:latin typeface="Arial" panose="020B0604020202020204" pitchFamily="34" charset="0"/>
                <a:ea typeface="宋体" panose="02010600030101010101" pitchFamily="2" charset="-122"/>
                <a:cs typeface="+mn-cs"/>
              </a:rPr>
              <a:t>beqz</a:t>
            </a:r>
            <a:r>
              <a:rPr lang="en-US" sz="1200" kern="1200" dirty="0">
                <a:solidFill>
                  <a:schemeClr val="tx1"/>
                </a:solidFill>
                <a:effectLst/>
                <a:latin typeface="Arial" panose="020B0604020202020204" pitchFamily="34" charset="0"/>
                <a:ea typeface="宋体" panose="02010600030101010101" pitchFamily="2" charset="-122"/>
                <a:cs typeface="+mn-cs"/>
              </a:rPr>
              <a:t> and the </a:t>
            </a:r>
            <a:r>
              <a:rPr lang="en-US" sz="1200" kern="1200" dirty="0" err="1">
                <a:solidFill>
                  <a:schemeClr val="tx1"/>
                </a:solidFill>
                <a:effectLst/>
                <a:latin typeface="Arial" panose="020B0604020202020204" pitchFamily="34" charset="0"/>
                <a:ea typeface="宋体" panose="02010600030101010101" pitchFamily="2" charset="-122"/>
                <a:cs typeface="+mn-cs"/>
              </a:rPr>
              <a:t>ld</a:t>
            </a:r>
            <a:r>
              <a:rPr lang="en-US" sz="1200" kern="1200" dirty="0">
                <a:solidFill>
                  <a:schemeClr val="tx1"/>
                </a:solidFill>
                <a:effectLst/>
                <a:latin typeface="Arial" panose="020B0604020202020204" pitchFamily="34" charset="0"/>
                <a:ea typeface="宋体" panose="02010600030101010101" pitchFamily="2" charset="-122"/>
                <a:cs typeface="+mn-cs"/>
              </a:rPr>
              <a:t>; it is only the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p:nvPr>
        </p:nvSpPr>
        <p:spPr/>
      </p:sp>
      <p:sp>
        <p:nvSpPr>
          <p:cNvPr id="3379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From this cafeteria example, what do you observe?</a:t>
            </a:r>
            <a:endParaRPr lang="zh-CN" altLang="en-US">
              <a:latin typeface="Arial" panose="020B0604020202020204" pitchFamily="34" charset="0"/>
            </a:endParaRPr>
          </a:p>
        </p:txBody>
      </p:sp>
      <p:sp>
        <p:nvSpPr>
          <p:cNvPr id="3379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9C63888-77C2-B742-9D76-A4D02CB649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example, the value of x1 used by the or instruction depends on whether the branch is taken or not. Data dependence alone is not sufficient to preserve correct- ness. The or instruction is data-dependent on both the add and sub instructions, but preserving that order alone is insufficient for correct execution.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Instead, when the instructions execute, the data flow must be preserved: If the branch is not taken, then the value of x1 computed by the sub should be used by the or, and if the branch is taken, the value of x1 computed by the add should be used by the or. By preserving the control dependence of the or on the branch, we prevent an illegal change to the data flow. For similar reasons, the sub </a:t>
            </a:r>
            <a:r>
              <a:rPr lang="en-US" sz="1200" kern="1200" dirty="0" err="1">
                <a:solidFill>
                  <a:schemeClr val="tx1"/>
                </a:solidFill>
                <a:effectLst/>
                <a:latin typeface="Arial" panose="020B0604020202020204" pitchFamily="34" charset="0"/>
                <a:ea typeface="宋体" panose="02010600030101010101" pitchFamily="2" charset="-122"/>
                <a:cs typeface="+mn-cs"/>
              </a:rPr>
              <a:t>instruc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cannot be moved above the branch. Speculation, which helps with the exception problem, will also allow us to lessen the impact of the control dependence while still maintaining the data flow, as we will see in Section 3.6.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panose="020B0604020202020204" pitchFamily="34" charset="0"/>
                <a:ea typeface="宋体" panose="02010600030101010101" pitchFamily="2" charset="-122"/>
                <a:cs typeface="+mn-cs"/>
              </a:rPr>
              <a:t>includ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宋体" panose="02010600030101010101" pitchFamily="2" charset="-122"/>
                <a:cs typeface="+mn-cs"/>
              </a:rPr>
              <a:t>In this section, we look at how the compiler can increase the amount of avail- able ILP by transforming loops. This example serves both to illustrate an important technique as well as to motivate the more powerful program transformations described in Appendix H. We will rely on the following code segment, which adds a scalar to a vector: </a:t>
            </a:r>
            <a:endParaRPr lang="en-US" dirty="0"/>
          </a:p>
          <a:p>
            <a:r>
              <a:rPr lang="en-US" sz="1200" kern="1200" dirty="0">
                <a:solidFill>
                  <a:schemeClr val="tx1"/>
                </a:solidFill>
                <a:effectLst/>
                <a:latin typeface="Arial" panose="020B0604020202020204" pitchFamily="34" charset="0"/>
                <a:ea typeface="宋体" panose="02010600030101010101" pitchFamily="2" charset="-122"/>
                <a:cs typeface="+mn-cs"/>
              </a:rPr>
              <a:t>for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=999;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&gt;=0; </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=i"1) x[</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 x[</a:t>
            </a:r>
            <a:r>
              <a:rPr lang="en-US" sz="1200" kern="1200" dirty="0" err="1">
                <a:solidFill>
                  <a:schemeClr val="tx1"/>
                </a:solidFill>
                <a:effectLst/>
                <a:latin typeface="Arial" panose="020B0604020202020204" pitchFamily="34" charset="0"/>
                <a:ea typeface="宋体" panose="02010600030101010101" pitchFamily="2" charset="-122"/>
                <a:cs typeface="+mn-cs"/>
              </a:rPr>
              <a:t>i</a:t>
            </a:r>
            <a:r>
              <a:rPr lang="en-US" sz="1200" kern="1200" dirty="0">
                <a:solidFill>
                  <a:schemeClr val="tx1"/>
                </a:solidFill>
                <a:effectLst/>
                <a:latin typeface="Arial" panose="020B0604020202020204" pitchFamily="34" charset="0"/>
                <a:ea typeface="宋体" panose="02010600030101010101" pitchFamily="2" charset="-122"/>
                <a:cs typeface="+mn-cs"/>
              </a:rPr>
              <a:t>] + 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first step is to translate the preceding segment to RISC-V assembly language. In the following code segment, x1 is initially the address of the element in the array with the highest address, and f2 contains the scalar value s. Register x2 is </a:t>
            </a:r>
            <a:r>
              <a:rPr lang="en-US" sz="1200" kern="1200" dirty="0" err="1">
                <a:solidFill>
                  <a:schemeClr val="tx1"/>
                </a:solidFill>
                <a:effectLst/>
                <a:latin typeface="Arial" panose="020B0604020202020204" pitchFamily="34" charset="0"/>
                <a:ea typeface="宋体" panose="02010600030101010101" pitchFamily="2" charset="-122"/>
                <a:cs typeface="+mn-cs"/>
              </a:rPr>
              <a:t>precom</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puted</a:t>
            </a:r>
            <a:r>
              <a:rPr lang="en-US" sz="1200" kern="1200" dirty="0">
                <a:solidFill>
                  <a:schemeClr val="tx1"/>
                </a:solidFill>
                <a:effectLst/>
                <a:latin typeface="Arial" panose="020B0604020202020204" pitchFamily="34" charset="0"/>
                <a:ea typeface="宋体" panose="02010600030101010101" pitchFamily="2" charset="-122"/>
                <a:cs typeface="+mn-cs"/>
              </a:rPr>
              <a:t> so that Regs[x2]+8 is the address of the last element to operate on.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3.2 Latencies of FP operations used in this chapter. The last column is the number of intervening clock cycles needed to avoid a stall. These numbers are similar to the average latencies we would see on an FP unit. The latency of a floating-point load to a store is 0 because the result of the load can be bypassed without stalling the store. We will continue to assume an integer load latency of 1 and an integer ALU operation latency of 0 (which includes ALU operation to branch).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p:nvPr>
        </p:nvSpPr>
        <p:spPr/>
      </p:sp>
      <p:sp>
        <p:nvSpPr>
          <p:cNvPr id="358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4D03C5-C328-3943-BBA3-C0CD6E3054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remaining four clock cycles consist of loop overhead—the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and two stalls. To eliminate these four clock cycles, we need to get more operations relative to the number of overhead instructions.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remaining four clock cycles consist of loop overhead—the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and two stalls. To eliminate these four clock cycles, we need to get more operations relative to the number of overhead instructions.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remaining four clock cycles consist of loop overhead—the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and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and two stalls. To eliminate these four clock cycles, we need to get more operations relative to the number of overhead instructions.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Here is the result after merging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and dropping the </a:t>
            </a:r>
            <a:r>
              <a:rPr lang="en-US" sz="1200" kern="1200" dirty="0" err="1">
                <a:solidFill>
                  <a:schemeClr val="tx1"/>
                </a:solidFill>
                <a:effectLst/>
                <a:latin typeface="Arial" panose="020B0604020202020204" pitchFamily="34" charset="0"/>
                <a:ea typeface="宋体" panose="02010600030101010101" pitchFamily="2" charset="-122"/>
                <a:cs typeface="+mn-cs"/>
              </a:rPr>
              <a:t>unnec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essary</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Here is the result after merging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and dropping the </a:t>
            </a:r>
            <a:r>
              <a:rPr lang="en-US" sz="1200" kern="1200" dirty="0" err="1">
                <a:solidFill>
                  <a:schemeClr val="tx1"/>
                </a:solidFill>
                <a:effectLst/>
                <a:latin typeface="Arial" panose="020B0604020202020204" pitchFamily="34" charset="0"/>
                <a:ea typeface="宋体" panose="02010600030101010101" pitchFamily="2" charset="-122"/>
                <a:cs typeface="+mn-cs"/>
              </a:rPr>
              <a:t>unnec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essary</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has 1 stall, each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has 2, plus 14 instruction issue cycles—or 6.5 clock cycles for each of the four elements, but it can be sched- </a:t>
            </a:r>
            <a:r>
              <a:rPr lang="en-US" sz="1200" kern="1200" dirty="0" err="1">
                <a:solidFill>
                  <a:schemeClr val="tx1"/>
                </a:solidFill>
                <a:effectLst/>
                <a:latin typeface="Arial" panose="020B0604020202020204" pitchFamily="34" charset="0"/>
                <a:ea typeface="宋体" panose="02010600030101010101" pitchFamily="2" charset="-122"/>
                <a:cs typeface="+mn-cs"/>
              </a:rPr>
              <a:t>uled</a:t>
            </a:r>
            <a:r>
              <a:rPr lang="en-US" sz="1200" kern="1200" dirty="0">
                <a:solidFill>
                  <a:schemeClr val="tx1"/>
                </a:solidFill>
                <a:effectLst/>
                <a:latin typeface="Arial" panose="020B0604020202020204" pitchFamily="34" charset="0"/>
                <a:ea typeface="宋体" panose="02010600030101010101" pitchFamily="2" charset="-122"/>
                <a:cs typeface="+mn-cs"/>
              </a:rPr>
              <a:t> to improve performance significantly. Loop unrolling is normally done early in the compilation process so that redundant computations can be exposed and eliminated by the optimizer.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Here is the result after merging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and dropping the </a:t>
            </a:r>
            <a:r>
              <a:rPr lang="en-US" sz="1200" kern="1200" dirty="0" err="1">
                <a:solidFill>
                  <a:schemeClr val="tx1"/>
                </a:solidFill>
                <a:effectLst/>
                <a:latin typeface="Arial" panose="020B0604020202020204" pitchFamily="34" charset="0"/>
                <a:ea typeface="宋体" panose="02010600030101010101" pitchFamily="2" charset="-122"/>
                <a:cs typeface="+mn-cs"/>
              </a:rPr>
              <a:t>unnec</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essary</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bne</a:t>
            </a:r>
            <a:r>
              <a:rPr lang="en-US" sz="1200" kern="1200" dirty="0">
                <a:solidFill>
                  <a:schemeClr val="tx1"/>
                </a:solidFill>
                <a:effectLst/>
                <a:latin typeface="Arial" panose="020B0604020202020204" pitchFamily="34" charset="0"/>
                <a:ea typeface="宋体" panose="02010600030101010101" pitchFamily="2"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panose="020B0604020202020204" pitchFamily="34" charset="0"/>
                <a:ea typeface="宋体" panose="02010600030101010101" pitchFamily="2" charset="-122"/>
                <a:cs typeface="+mn-cs"/>
              </a:rPr>
              <a:t>addi</a:t>
            </a:r>
            <a:r>
              <a:rPr lang="en-US" sz="1200" kern="1200" dirty="0">
                <a:solidFill>
                  <a:schemeClr val="tx1"/>
                </a:solidFill>
                <a:effectLst/>
                <a:latin typeface="Arial" panose="020B0604020202020204" pitchFamily="34" charset="0"/>
                <a:ea typeface="宋体" panose="02010600030101010101" pitchFamily="2"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panose="020B0604020202020204" pitchFamily="34" charset="0"/>
                <a:ea typeface="宋体" panose="02010600030101010101" pitchFamily="2" charset="-122"/>
                <a:cs typeface="+mn-cs"/>
              </a:rPr>
              <a:t>fld</a:t>
            </a:r>
            <a:r>
              <a:rPr lang="en-US" sz="1200" kern="1200" dirty="0">
                <a:solidFill>
                  <a:schemeClr val="tx1"/>
                </a:solidFill>
                <a:effectLst/>
                <a:latin typeface="Arial" panose="020B0604020202020204" pitchFamily="34" charset="0"/>
                <a:ea typeface="宋体" panose="02010600030101010101" pitchFamily="2" charset="-122"/>
                <a:cs typeface="+mn-cs"/>
              </a:rPr>
              <a:t> has 1 stall, each </a:t>
            </a:r>
            <a:r>
              <a:rPr lang="en-US" sz="1200" kern="1200" dirty="0" err="1">
                <a:solidFill>
                  <a:schemeClr val="tx1"/>
                </a:solidFill>
                <a:effectLst/>
                <a:latin typeface="Arial" panose="020B0604020202020204" pitchFamily="34" charset="0"/>
                <a:ea typeface="宋体" panose="02010600030101010101" pitchFamily="2" charset="-122"/>
                <a:cs typeface="+mn-cs"/>
              </a:rPr>
              <a:t>fadd.d</a:t>
            </a:r>
            <a:r>
              <a:rPr lang="en-US" sz="1200" kern="1200" dirty="0">
                <a:solidFill>
                  <a:schemeClr val="tx1"/>
                </a:solidFill>
                <a:effectLst/>
                <a:latin typeface="Arial" panose="020B0604020202020204" pitchFamily="34" charset="0"/>
                <a:ea typeface="宋体" panose="02010600030101010101" pitchFamily="2" charset="-122"/>
                <a:cs typeface="+mn-cs"/>
              </a:rPr>
              <a:t> has 2, plus 14 instruction issue cycles—or 6.5 clock cycles for each of the four elements, but it can be sched- </a:t>
            </a:r>
            <a:r>
              <a:rPr lang="en-US" sz="1200" kern="1200" dirty="0" err="1">
                <a:solidFill>
                  <a:schemeClr val="tx1"/>
                </a:solidFill>
                <a:effectLst/>
                <a:latin typeface="Arial" panose="020B0604020202020204" pitchFamily="34" charset="0"/>
                <a:ea typeface="宋体" panose="02010600030101010101" pitchFamily="2" charset="-122"/>
                <a:cs typeface="+mn-cs"/>
              </a:rPr>
              <a:t>uled</a:t>
            </a:r>
            <a:r>
              <a:rPr lang="en-US" sz="1200" kern="1200" dirty="0">
                <a:solidFill>
                  <a:schemeClr val="tx1"/>
                </a:solidFill>
                <a:effectLst/>
                <a:latin typeface="Arial" panose="020B0604020202020204" pitchFamily="34" charset="0"/>
                <a:ea typeface="宋体" panose="02010600030101010101" pitchFamily="2" charset="-122"/>
                <a:cs typeface="+mn-cs"/>
              </a:rPr>
              <a:t> to improve performance significantly. Loop unrolling is normally done early in the compilation process so that redundant computations can be exposed and eliminated by the optimizer</a:t>
            </a:r>
            <a:r>
              <a:rPr lang="en-US" sz="1200" kern="1200">
                <a:solidFill>
                  <a:schemeClr val="tx1"/>
                </a:solidFill>
                <a:effectLst/>
                <a:latin typeface="Arial" panose="020B0604020202020204" pitchFamily="34" charset="0"/>
                <a:ea typeface="宋体" panose="02010600030101010101" pitchFamily="2" charset="-122"/>
                <a:cs typeface="+mn-cs"/>
              </a:rPr>
              <a:t>. </a:t>
            </a:r>
            <a:endParaRPr lang="en-US"/>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execution time of the unrolled loop has dropped to a total of 14 clock cycles, or 3.5 clock cycles per element, compared with 8 cycles per element before any unrolling or scheduling and 6.5 cycles when unrolled but not scheduled.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execution time of the unrolled loop has dropped to a total of 14 clock cycles, or 3.5 clock cycles per element, compared with 8 cycles per element before any unrolling or scheduling and 6.5 cycles when unrolled but not scheduled. </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 gain from scheduling on the unrolled loop is even larger than on the original loop. This increase arises because unrolling the loop exposes more computation that can be scheduled to minimize the stalls; the preceding code has no stalls. Scheduling the loop in this fashion necessitates realizing that the loads and stores are independent and can be interchanged.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p:nvPr>
        </p:nvSpPr>
        <p:spPr/>
      </p:sp>
      <p:sp>
        <p:nvSpPr>
          <p:cNvPr id="378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Divide the dining process (of each student) into sub-processes;</a:t>
            </a:r>
            <a:endParaRPr lang="en-US" altLang="zh-CN">
              <a:latin typeface="Arial" panose="020B0604020202020204" pitchFamily="34" charset="0"/>
            </a:endParaRPr>
          </a:p>
          <a:p>
            <a:r>
              <a:rPr lang="en-US" altLang="zh-CN">
                <a:latin typeface="Arial" panose="020B0604020202020204" pitchFamily="34" charset="0"/>
              </a:rPr>
              <a:t>For each sub-process, allocate dependent function areas;</a:t>
            </a:r>
            <a:endParaRPr lang="en-US" altLang="zh-CN">
              <a:latin typeface="Arial" panose="020B0604020202020204" pitchFamily="34" charset="0"/>
            </a:endParaRPr>
          </a:p>
          <a:p>
            <a:r>
              <a:rPr lang="en-US" altLang="zh-CN">
                <a:latin typeface="Arial" panose="020B0604020202020204" pitchFamily="34" charset="0"/>
              </a:rPr>
              <a:t>These function areas can be co-used – by different students;</a:t>
            </a:r>
            <a:endParaRPr lang="en-US" altLang="zh-CN">
              <a:latin typeface="Arial" panose="020B0604020202020204" pitchFamily="34" charset="0"/>
            </a:endParaRPr>
          </a:p>
          <a:p>
            <a:r>
              <a:rPr lang="en-US" altLang="zh-CN">
                <a:latin typeface="Arial" panose="020B0604020202020204" pitchFamily="34" charset="0"/>
              </a:rPr>
              <a:t>Speed up the dining process of </a:t>
            </a:r>
            <a:r>
              <a:rPr lang="en-US" altLang="zh-CN" i="1">
                <a:latin typeface="Arial" panose="020B0604020202020204" pitchFamily="34" charset="0"/>
              </a:rPr>
              <a:t>all students</a:t>
            </a:r>
            <a:r>
              <a:rPr lang="en-US" altLang="zh-CN">
                <a:latin typeface="Arial" panose="020B0604020202020204" pitchFamily="34" charset="0"/>
              </a:rPr>
              <a:t>;</a:t>
            </a:r>
            <a:endParaRPr lang="zh-CN" altLang="en-US">
              <a:latin typeface="Arial" panose="020B0604020202020204" pitchFamily="34" charset="0"/>
            </a:endParaRPr>
          </a:p>
        </p:txBody>
      </p:sp>
      <p:sp>
        <p:nvSpPr>
          <p:cNvPr id="378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7E9AE5B-5133-AA4C-BF51-24E21B1F39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p:cNvSpPr>
            <a:spLocks noGrp="1" noRot="1" noChangeAspect="1" noChangeArrowheads="1" noTextEdit="1"/>
          </p:cNvSpPr>
          <p:nvPr>
            <p:ph type="sldImg"/>
          </p:nvPr>
        </p:nvSpPr>
        <p:spPr/>
      </p:sp>
      <p:sp>
        <p:nvSpPr>
          <p:cNvPr id="256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control hazard happens to branches and jumps. In this lecture, we focus only on branches.</a:t>
            </a:r>
            <a:endParaRPr lang="en-US" altLang="zh-CN">
              <a:latin typeface="Arial" panose="020B0604020202020204" pitchFamily="34" charset="0"/>
            </a:endParaRPr>
          </a:p>
          <a:p>
            <a:pPr eaLnBrk="1" hangingPunct="1"/>
            <a:r>
              <a:rPr lang="en-US" altLang="zh-CN">
                <a:latin typeface="Arial" panose="020B0604020202020204" pitchFamily="34" charset="0"/>
              </a:rPr>
              <a:t>Its main reason is that a branch may or may not change program counter to other values other than PC+4 but the change is available till the end of ID clock cycle.</a:t>
            </a:r>
            <a:endParaRPr lang="en-US" altLang="zh-CN">
              <a:latin typeface="Arial" panose="020B0604020202020204" pitchFamily="34" charset="0"/>
            </a:endParaRPr>
          </a:p>
          <a:p>
            <a:pPr eaLnBrk="1" hangingPunct="1"/>
            <a:r>
              <a:rPr lang="en-US" altLang="zh-CN">
                <a:latin typeface="Arial" panose="020B0604020202020204" pitchFamily="34" charset="0"/>
              </a:rPr>
              <a:t>If a branch instruction changes PC to its target address, it’s called a taken branch. Otherwise, it’s called untaken and falls through directly to the next instruction.</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702D54E-D7C4-1040-A61E-53CCA4DCAF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050" name="Rectangle 2"/>
          <p:cNvSpPr>
            <a:spLocks noGrp="1" noRot="1" noChangeAspect="1" noChangeArrowheads="1" noTextEdit="1"/>
          </p:cNvSpPr>
          <p:nvPr>
            <p:ph type="sldImg"/>
          </p:nvPr>
        </p:nvSpPr>
        <p:spPr/>
      </p:sp>
      <p:sp>
        <p:nvSpPr>
          <p:cNvPr id="258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Therefore, the IF running in parallel with the branch’s ID clock cycle may fetch a wrong instruction.</a:t>
            </a:r>
            <a:endParaRPr lang="en-US" altLang="zh-CN">
              <a:latin typeface="Arial" panose="020B0604020202020204" pitchFamily="34" charset="0"/>
            </a:endParaRPr>
          </a:p>
          <a:p>
            <a:pPr eaLnBrk="1" hangingPunct="1"/>
            <a:r>
              <a:rPr lang="en-US" altLang="zh-CN">
                <a:latin typeface="Arial" panose="020B0604020202020204" pitchFamily="34" charset="0"/>
              </a:rPr>
              <a:t>A simple solution is to redo IF, which is essentially a stall. However, if the branch is untaken, the stall is absolutely unnecessary.</a:t>
            </a:r>
            <a:endParaRPr lang="en-US" altLang="zh-CN">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078A18F-4724-DE45-8135-55F73895FAA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8" name="Rectangle 2"/>
          <p:cNvSpPr>
            <a:spLocks noGrp="1" noRot="1" noChangeAspect="1" noChangeArrowheads="1" noTextEdit="1"/>
          </p:cNvSpPr>
          <p:nvPr>
            <p:ph type="sldImg"/>
          </p:nvPr>
        </p:nvSpPr>
        <p:spPr/>
      </p:sp>
      <p:sp>
        <p:nvSpPr>
          <p:cNvPr id="260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One stall cycle for every branch will yield a performance loss of 10% to 30% depending on the branch frequency.</a:t>
            </a:r>
            <a:endParaRPr lang="en-US" altLang="zh-CN">
              <a:latin typeface="Arial" panose="020B0604020202020204" pitchFamily="34" charset="0"/>
            </a:endParaRPr>
          </a:p>
          <a:p>
            <a:pPr eaLnBrk="1" hangingPunct="1"/>
            <a:r>
              <a:rPr lang="en-US" altLang="zh-CN">
                <a:latin typeface="Arial" panose="020B0604020202020204" pitchFamily="34" charset="0"/>
              </a:rPr>
              <a:t>So we need to examine some techniques to deal with this loss.</a:t>
            </a:r>
            <a:endParaRPr lang="en-US" altLang="zh-CN">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AFA4304-C354-E849-AA8B-8425C53B1B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6" name="Rectangle 2"/>
          <p:cNvSpPr>
            <a:spLocks noGrp="1" noRot="1" noChangeAspect="1" noChangeArrowheads="1" noTextEdit="1"/>
          </p:cNvSpPr>
          <p:nvPr>
            <p:ph type="sldImg"/>
          </p:nvPr>
        </p:nvSpPr>
        <p:spPr/>
      </p:sp>
      <p:sp>
        <p:nvSpPr>
          <p:cNvPr id="262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endParaRPr lang="en-US" altLang="zh-CN">
              <a:latin typeface="Arial" panose="020B0604020202020204" pitchFamily="34" charset="0"/>
            </a:endParaRP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endParaRPr lang="en-US" altLang="zh-CN">
              <a:latin typeface="Arial" panose="020B0604020202020204" pitchFamily="34" charset="0"/>
            </a:endParaRPr>
          </a:p>
          <a:p>
            <a:pPr eaLnBrk="1" hangingPunct="1"/>
            <a:r>
              <a:rPr lang="en-US" altLang="zh-CN">
                <a:latin typeface="Arial" panose="020B0604020202020204" pitchFamily="34" charset="0"/>
              </a:rPr>
              <a:t>In this case, the branch penalty is fixed and cannot be reduced by software.</a:t>
            </a:r>
            <a:endParaRPr lang="en-US" altLang="zh-CN">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6ECAB51-B1E4-5A4B-B273-BE870B20F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4" name="Rectangle 2"/>
          <p:cNvSpPr>
            <a:spLocks noGrp="1" noRot="1" noChangeAspect="1" noChangeArrowheads="1" noTextEdit="1"/>
          </p:cNvSpPr>
          <p:nvPr>
            <p:ph type="sldImg"/>
          </p:nvPr>
        </p:nvSpPr>
        <p:spPr/>
      </p:sp>
      <p:sp>
        <p:nvSpPr>
          <p:cNvPr id="264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endParaRPr lang="en-US" altLang="zh-CN">
              <a:latin typeface="Arial" panose="020B0604020202020204" pitchFamily="34" charset="0"/>
            </a:endParaRP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endParaRPr lang="en-US" altLang="zh-CN">
              <a:latin typeface="Arial" panose="020B0604020202020204" pitchFamily="34" charset="0"/>
            </a:endParaRPr>
          </a:p>
          <a:p>
            <a:pPr eaLnBrk="1" hangingPunct="1"/>
            <a:r>
              <a:rPr lang="en-US" altLang="zh-CN">
                <a:latin typeface="Arial" panose="020B0604020202020204" pitchFamily="34" charset="0"/>
              </a:rPr>
              <a:t>In this case, the branch penalty is fixed and cannot be reduced by software.</a:t>
            </a:r>
            <a:endParaRPr lang="en-US" altLang="zh-CN">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1019884-75F9-974E-9652-60CE1342F2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42" name="Rectangle 2"/>
          <p:cNvSpPr>
            <a:spLocks noGrp="1" noRot="1" noChangeAspect="1" noChangeArrowheads="1" noTextEdit="1"/>
          </p:cNvSpPr>
          <p:nvPr>
            <p:ph type="sldImg"/>
          </p:nvPr>
        </p:nvSpPr>
        <p:spPr/>
      </p:sp>
      <p:sp>
        <p:nvSpPr>
          <p:cNvPr id="266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endParaRPr lang="en-US" altLang="zh-CN">
              <a:latin typeface="Arial" panose="020B0604020202020204" pitchFamily="34" charset="0"/>
            </a:endParaRPr>
          </a:p>
          <a:p>
            <a:pPr eaLnBrk="1" hangingPunct="1"/>
            <a:r>
              <a:rPr lang="en-US" altLang="zh-CN">
                <a:latin typeface="Arial" panose="020B0604020202020204" pitchFamily="34" charset="0"/>
              </a:rPr>
              <a:t>When the branch is really untaken, the pipelining proceeds as if no hazard exists.</a:t>
            </a:r>
            <a:endParaRPr lang="en-US" altLang="zh-CN">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3BE9BCD-9310-5E4C-B2BE-2269C2503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endParaRPr lang="en-US" altLang="zh-CN">
              <a:latin typeface="Arial" panose="020B0604020202020204" pitchFamily="34" charset="0"/>
            </a:endParaRPr>
          </a:p>
          <a:p>
            <a:pPr eaLnBrk="1" hangingPunct="1"/>
            <a:r>
              <a:rPr lang="en-US" altLang="zh-CN">
                <a:latin typeface="Arial" panose="020B0604020202020204" pitchFamily="34" charset="0"/>
              </a:rPr>
              <a:t>When the branch is really untaken, the pipelining proceeds as if no hazard exists.</a:t>
            </a:r>
            <a:endParaRPr lang="en-US" altLang="zh-CN">
              <a:latin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146AFAE-308A-8942-AF6C-B441CF1561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if the branch is taken, the processor will idle the fetched instruction and continue to process the instruction at the branch target address.</a:t>
            </a:r>
            <a:endParaRPr lang="en-US" altLang="zh-CN">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D6931F4-6646-0241-9755-A162BC4368D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endParaRPr lang="en-US" altLang="zh-CN">
              <a:latin typeface="Arial" panose="020B0604020202020204" pitchFamily="34" charset="0"/>
            </a:endParaRPr>
          </a:p>
          <a:p>
            <a:pPr eaLnBrk="1" hangingPunct="1"/>
            <a:r>
              <a:rPr lang="en-US" altLang="zh-CN">
                <a:latin typeface="Arial" panose="020B0604020202020204" pitchFamily="34" charset="0"/>
              </a:rPr>
              <a:t>It doesn’t apply to the five-stage pipeline, so we don’t cover its details in this lecture.</a:t>
            </a:r>
            <a:endParaRPr lang="en-US" altLang="zh-CN">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2FECFC-2F3F-F74F-A4FC-68C37ABDF6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434" name="Rectangle 2"/>
          <p:cNvSpPr>
            <a:spLocks noGrp="1" noRot="1" noChangeAspect="1" noChangeArrowheads="1" noTextEdit="1"/>
          </p:cNvSpPr>
          <p:nvPr>
            <p:ph type="sldImg"/>
          </p:nvPr>
        </p:nvSpPr>
        <p:spPr/>
      </p:sp>
      <p:sp>
        <p:nvSpPr>
          <p:cNvPr id="274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endParaRPr lang="en-US" altLang="zh-CN">
              <a:latin typeface="Arial" panose="020B0604020202020204" pitchFamily="34" charset="0"/>
            </a:endParaRPr>
          </a:p>
          <a:p>
            <a:pPr eaLnBrk="1" hangingPunct="1"/>
            <a:r>
              <a:rPr lang="en-US" altLang="zh-CN">
                <a:latin typeface="Arial" panose="020B0604020202020204" pitchFamily="34" charset="0"/>
              </a:rPr>
              <a:t>It doesn’t apply to the five-stage pipeline that completes branch in ID, so we don’t cover its details in this lecture.</a:t>
            </a:r>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noTextEdit="1"/>
          </p:cNvSpPr>
          <p:nvPr>
            <p:ph type="sldImg"/>
          </p:nvPr>
        </p:nvSpPr>
        <p:spPr/>
      </p:sp>
      <p:sp>
        <p:nvSpPr>
          <p:cNvPr id="399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Observations from individual perspective</a:t>
            </a:r>
            <a:endParaRPr lang="en-US" altLang="zh-CN">
              <a:latin typeface="Arial" panose="020B0604020202020204" pitchFamily="34" charset="0"/>
            </a:endParaRPr>
          </a:p>
          <a:p>
            <a:r>
              <a:rPr lang="en-US" altLang="zh-CN">
                <a:latin typeface="Arial" panose="020B0604020202020204" pitchFamily="34" charset="0"/>
              </a:rPr>
              <a:t>That is, as a student, how this sharing fashion affects you, do you take shorter time or longer time to finish lunch?</a:t>
            </a:r>
            <a:endParaRPr lang="zh-CN" altLang="en-US">
              <a:latin typeface="Arial" panose="020B0604020202020204" pitchFamily="34" charset="0"/>
            </a:endParaRPr>
          </a:p>
        </p:txBody>
      </p:sp>
      <p:sp>
        <p:nvSpPr>
          <p:cNvPr id="399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AAE578-6802-324E-BCF8-3AE7642B92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2324935-EDAE-BB4D-9398-503C6BA520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endParaRPr lang="en-US" altLang="zh-CN">
              <a:latin typeface="Arial" panose="020B0604020202020204" pitchFamily="34" charset="0"/>
            </a:endParaRPr>
          </a:p>
          <a:p>
            <a:pPr eaLnBrk="1" hangingPunct="1"/>
            <a:r>
              <a:rPr lang="en-US" altLang="zh-CN">
                <a:latin typeface="Arial" panose="020B0604020202020204" pitchFamily="34" charset="0"/>
              </a:rPr>
              <a:t>It doesn’t apply to the five-stage pipeline that completes branch in ID, so we don’t cover its details in this lecture.</a:t>
            </a:r>
            <a:endParaRPr lang="en-US" altLang="zh-CN">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fourth scheme is delayed branch.</a:t>
            </a:r>
            <a:endParaRPr lang="en-US" altLang="zh-CN">
              <a:latin typeface="Arial" panose="020B0604020202020204" pitchFamily="34" charset="0"/>
            </a:endParaRPr>
          </a:p>
          <a:p>
            <a:pPr eaLnBrk="1" hangingPunct="1"/>
            <a:r>
              <a:rPr lang="en-US" altLang="zh-CN">
                <a:latin typeface="Arial" panose="020B0604020202020204" pitchFamily="34" charset="0"/>
              </a:rPr>
              <a:t>It directly delays the branch execution after the next instruction. In other words, it executes the next instruction first whether or not the branch is taken.</a:t>
            </a:r>
            <a:endParaRPr lang="en-US" altLang="zh-CN">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6FE2285-6B59-9B4E-BF40-CDD68FAFB2A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8" name="Rectangle 2"/>
          <p:cNvSpPr>
            <a:spLocks noGrp="1" noRot="1" noChangeAspect="1" noChangeArrowheads="1" noTextEdit="1"/>
          </p:cNvSpPr>
          <p:nvPr>
            <p:ph type="sldImg"/>
          </p:nvPr>
        </p:nvSpPr>
        <p:spPr/>
      </p:sp>
      <p:sp>
        <p:nvSpPr>
          <p:cNvPr id="280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 are examples of delaying an untaken branch and a taken branch.</a:t>
            </a:r>
            <a:endParaRPr lang="en-US" altLang="zh-CN">
              <a:latin typeface="Arial" panose="020B0604020202020204" pitchFamily="34" charset="0"/>
            </a:endParaRPr>
          </a:p>
          <a:p>
            <a:pPr eaLnBrk="1" hangingPunct="1"/>
            <a:r>
              <a:rPr lang="en-US" altLang="zh-CN">
                <a:latin typeface="Arial" panose="020B0604020202020204" pitchFamily="34" charset="0"/>
              </a:rPr>
              <a:t>We can see that they have the same pipelining efficiency, because the sequential successor in the branch delay slot is executed whether or not the branch is taken.</a:t>
            </a:r>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atop the basic working principles of pipelining we have learnt from Appendix C.</a:t>
            </a:r>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fld>
            <a:endParaRPr lang="en-US"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幻灯片图像占位符 1"/>
          <p:cNvSpPr>
            <a:spLocks noGrp="1" noRot="1" noChangeAspect="1" noChangeArrowheads="1" noTextEdit="1"/>
          </p:cNvSpPr>
          <p:nvPr>
            <p:ph type="sldImg"/>
          </p:nvPr>
        </p:nvSpPr>
        <p:spPr/>
      </p:sp>
      <p:sp>
        <p:nvSpPr>
          <p:cNvPr id="2795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95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F606830-D0CF-0245-B0A0-9950D37BF7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noTextEdit="1"/>
          </p:cNvSpPr>
          <p:nvPr>
            <p:ph type="sldImg"/>
          </p:nvPr>
        </p:nvSpPr>
        <p:spPr/>
      </p:sp>
      <p:sp>
        <p:nvSpPr>
          <p:cNvPr id="419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endParaRPr lang="en-US" altLang="zh-CN">
              <a:latin typeface="Arial" panose="020B0604020202020204" pitchFamily="34" charset="0"/>
            </a:endParaRP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19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CC84AF8-2111-4A4E-AF2D-BFC0400B4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幻灯片图像占位符 1"/>
          <p:cNvSpPr>
            <a:spLocks noGrp="1" noRot="1" noChangeAspect="1" noChangeArrowheads="1" noTextEdit="1"/>
          </p:cNvSpPr>
          <p:nvPr>
            <p:ph type="sldImg"/>
          </p:nvPr>
        </p:nvSpPr>
        <p:spPr/>
      </p:sp>
      <p:sp>
        <p:nvSpPr>
          <p:cNvPr id="2816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multicycle datapath</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each instruction into a series of steps corresponding to the functional unit operations that were needed. We can use these steps to create a </a:t>
            </a:r>
            <a:r>
              <a:rPr lang="en-US" altLang="en-US" b="1">
                <a:latin typeface="Arial" panose="020B0604020202020204" pitchFamily="34" charset="0"/>
              </a:rPr>
              <a:t>multicycle implementation</a:t>
            </a:r>
            <a:r>
              <a:rPr lang="en-US" altLang="en-US">
                <a:latin typeface="Arial" panose="020B0604020202020204" pitchFamily="34" charset="0"/>
              </a:rPr>
              <a:t>. In a multicycle implementation, each </a:t>
            </a:r>
            <a:r>
              <a:rPr lang="en-US" altLang="en-US" i="1">
                <a:latin typeface="Arial" panose="020B0604020202020204" pitchFamily="34" charset="0"/>
              </a:rPr>
              <a:t>step </a:t>
            </a:r>
            <a:r>
              <a:rPr lang="en-US" altLang="en-US">
                <a:latin typeface="Arial" panose="020B0604020202020204" pitchFamily="34" charset="0"/>
              </a:rPr>
              <a:t>in the exe- cution will take 1 clock cycle. The multicycle implementation allows a functional unit to be used more than once per instruction, as long as it is used on different clock cycles. This sharing can help reduce the amount of hardware required. The ability to allow instructions to take different numbers of clock cycles and the ability to share functional units within the execution of a single instruction are the major advantages of a multicycle design.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2816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9E0DF30-96E4-874B-9EFB-DE74C13E68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幻灯片图像占位符 1"/>
          <p:cNvSpPr>
            <a:spLocks noGrp="1" noRot="1" noChangeAspect="1" noChangeArrowheads="1" noTextEdit="1"/>
          </p:cNvSpPr>
          <p:nvPr>
            <p:ph type="sldImg"/>
          </p:nvPr>
        </p:nvSpPr>
        <p:spPr/>
      </p:sp>
      <p:sp>
        <p:nvSpPr>
          <p:cNvPr id="3000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000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473246-3AA7-FF42-BFAE-DE45915144E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ChangeArrowheads="1" noTextEdit="1"/>
          </p:cNvSpPr>
          <p:nvPr>
            <p:ph type="sldImg"/>
          </p:nvPr>
        </p:nvSpPr>
        <p:spPr/>
      </p:sp>
      <p:sp>
        <p:nvSpPr>
          <p:cNvPr id="440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endParaRPr lang="en-US" altLang="zh-CN">
              <a:latin typeface="Arial" panose="020B0604020202020204" pitchFamily="34" charset="0"/>
            </a:endParaRP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40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E02A783-AB04-A14F-BB0E-C55E44B6A0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noTextEdit="1"/>
          </p:cNvSpPr>
          <p:nvPr>
            <p:ph type="sldImg"/>
          </p:nvPr>
        </p:nvSpPr>
        <p:spPr/>
      </p:sp>
      <p:sp>
        <p:nvSpPr>
          <p:cNvPr id="460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endParaRPr lang="en-US" altLang="zh-CN">
              <a:latin typeface="Arial" panose="020B0604020202020204" pitchFamily="34" charset="0"/>
            </a:endParaRP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60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878BCE-ED3C-9E41-AAFE-FED14F427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4F4F447-CE2D-A146-A19F-FB47D7F05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laundry example is a classic one for us to kick off the discussion of pipelining,</a:t>
            </a:r>
            <a:endParaRPr lang="en-US" altLang="zh-CN">
              <a:latin typeface="Arial" panose="020B0604020202020204" pitchFamily="34" charset="0"/>
            </a:endParaRPr>
          </a:p>
          <a:p>
            <a:pPr eaLnBrk="1" hangingPunct="1"/>
            <a:r>
              <a:rPr lang="en-US" altLang="zh-CN">
                <a:latin typeface="Arial" panose="020B0604020202020204" pitchFamily="34" charset="0"/>
              </a:rPr>
              <a:t>although it’s more applicable to western universities,</a:t>
            </a:r>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technique: pipelining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D591877-9CF3-B849-9C43-1372441F41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Say four students each with a load of clothes to wash, dry, and fold.</a:t>
            </a:r>
            <a:endParaRPr lang="en-US" altLang="zh-CN">
              <a:latin typeface="Arial" panose="020B0604020202020204" pitchFamily="34" charset="0"/>
            </a:endParaRPr>
          </a:p>
          <a:p>
            <a:pPr eaLnBrk="1" hangingPunct="1"/>
            <a:r>
              <a:rPr lang="en-US" altLang="zh-CN">
                <a:latin typeface="Arial" panose="020B0604020202020204" pitchFamily="34" charset="0"/>
              </a:rPr>
              <a:t>The washer takes 30 mins, dryer 40 mins, and folder 20 mins.</a:t>
            </a:r>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FB538B4-BDD6-6F42-8362-2F8026195C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they do the laundry in a sequential fashion, A does the laundry first, and only after A completes can B start. Similarly, C after B, and D after C.</a:t>
            </a:r>
            <a:endParaRPr lang="en-US" altLang="zh-CN">
              <a:latin typeface="Arial" panose="020B0604020202020204" pitchFamily="34" charset="0"/>
            </a:endParaRPr>
          </a:p>
          <a:p>
            <a:pPr eaLnBrk="1" hangingPunct="1"/>
            <a:r>
              <a:rPr lang="en-US" altLang="zh-CN">
                <a:latin typeface="Arial" panose="020B0604020202020204" pitchFamily="34" charset="0"/>
              </a:rPr>
              <a:t>Obviously, in this case, the sequential laundry will take up to 6 hours.</a:t>
            </a:r>
            <a:endParaRPr lang="en-US" altLang="zh-CN">
              <a:latin typeface="Arial" panose="020B0604020202020204" pitchFamily="34" charset="0"/>
            </a:endParaRPr>
          </a:p>
          <a:p>
            <a:pPr eaLnBrk="1" hangingPunct="1"/>
            <a:r>
              <a:rPr lang="en-US" altLang="zh-CN">
                <a:latin typeface="Arial" panose="020B0604020202020204" pitchFamily="34" charset="0"/>
              </a:rPr>
              <a:t>But the question is, would you do it like this in real life? Actually, after A uses the washer, B can immediately start washing without further waiting.</a:t>
            </a:r>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81BB2A4-FE54-2B4C-8A56-C80F0F8AE1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then B can start drying after A finishes drying, and start folding after A finishes folding. </a:t>
            </a:r>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C4D1B2C-AD53-AD4C-A29E-3253F4A7E7F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endParaRPr lang="en-US" altLang="zh-CN">
              <a:latin typeface="Arial" panose="020B0604020202020204" pitchFamily="34" charset="0"/>
            </a:endParaRPr>
          </a:p>
          <a:p>
            <a:pPr eaLnBrk="1" hangingPunct="1"/>
            <a:r>
              <a:rPr lang="en-US" altLang="zh-CN">
                <a:latin typeface="Arial" panose="020B0604020202020204" pitchFamily="34" charset="0"/>
              </a:rPr>
              <a:t>The pipelined laundry takes only 3 and a half hours, which is much shorter than 6 hours taken by the sequential laundry.</a:t>
            </a:r>
            <a:endParaRPr lang="en-US" altLang="zh-CN">
              <a:latin typeface="Arial" panose="020B0604020202020204" pitchFamily="34" charset="0"/>
            </a:endParaRP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endParaRPr lang="en-US" altLang="zh-CN">
              <a:latin typeface="Arial" panose="020B0604020202020204" pitchFamily="34" charset="0"/>
            </a:endParaRPr>
          </a:p>
          <a:p>
            <a:pPr eaLnBrk="1" hangingPunct="1"/>
            <a:r>
              <a:rPr lang="en-US" altLang="zh-CN">
                <a:latin typeface="Arial" panose="020B0604020202020204" pitchFamily="34" charset="0"/>
              </a:rPr>
              <a:t>First, a task has a series of stages. For example, a laundry task here has three stages, washing, drying, and folding.</a:t>
            </a:r>
            <a:endParaRPr lang="en-US" altLang="zh-CN">
              <a:latin typeface="Arial" panose="020B0604020202020204" pitchFamily="34" charset="0"/>
            </a:endParaRPr>
          </a:p>
          <a:p>
            <a:pPr eaLnBrk="1" hangingPunct="1"/>
            <a:r>
              <a:rPr lang="en-US" altLang="zh-CN">
                <a:latin typeface="Arial" panose="020B0604020202020204" pitchFamily="34" charset="0"/>
              </a:rPr>
              <a:t>Second, connecting stages have dependency upon each other. For example, you need to wash clothes before you dry them.</a:t>
            </a:r>
            <a:endParaRPr lang="en-US" altLang="zh-CN">
              <a:latin typeface="Arial" panose="020B0604020202020204" pitchFamily="34" charset="0"/>
            </a:endParaRPr>
          </a:p>
          <a:p>
            <a:pPr eaLnBrk="1" hangingPunct="1"/>
            <a:r>
              <a:rPr lang="en-US" altLang="zh-CN">
                <a:latin typeface="Arial" panose="020B0604020202020204" pitchFamily="34" charset="0"/>
              </a:rPr>
              <a:t>When there are multiple tasks to run, simultaneously using different resources can accelerate the execution.</a:t>
            </a:r>
            <a:endParaRPr lang="en-US" altLang="zh-CN">
              <a:latin typeface="Arial" panose="020B0604020202020204" pitchFamily="34" charset="0"/>
            </a:endParaRP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BCFD3D-8D04-8746-A690-5D91C929C3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endParaRPr lang="en-US" altLang="zh-CN">
              <a:latin typeface="Arial" panose="020B0604020202020204" pitchFamily="34" charset="0"/>
            </a:endParaRPr>
          </a:p>
          <a:p>
            <a:pPr eaLnBrk="1" hangingPunct="1"/>
            <a:r>
              <a:rPr lang="en-US" altLang="zh-CN">
                <a:latin typeface="Arial" panose="020B0604020202020204" pitchFamily="34" charset="0"/>
              </a:rPr>
              <a:t>The pipelined laundry takes only 3 and a half hours, which is much shorter than 6 hours taken by the sequential laundry.</a:t>
            </a:r>
            <a:endParaRPr lang="en-US" altLang="zh-CN">
              <a:latin typeface="Arial" panose="020B0604020202020204" pitchFamily="34" charset="0"/>
            </a:endParaRP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endParaRPr lang="en-US" altLang="zh-CN">
              <a:latin typeface="Arial" panose="020B0604020202020204" pitchFamily="34" charset="0"/>
            </a:endParaRPr>
          </a:p>
          <a:p>
            <a:pPr eaLnBrk="1" hangingPunct="1"/>
            <a:r>
              <a:rPr lang="en-US" altLang="zh-CN">
                <a:latin typeface="Arial" panose="020B0604020202020204" pitchFamily="34" charset="0"/>
              </a:rPr>
              <a:t>First, a task has a series of stages. For example, a laundry task has three stages, washing, drying, and folding.</a:t>
            </a:r>
            <a:endParaRPr lang="en-US" altLang="zh-CN">
              <a:latin typeface="Arial" panose="020B0604020202020204" pitchFamily="34" charset="0"/>
            </a:endParaRPr>
          </a:p>
          <a:p>
            <a:pPr eaLnBrk="1" hangingPunct="1"/>
            <a:r>
              <a:rPr lang="en-US" altLang="zh-CN">
                <a:latin typeface="Arial" panose="020B0604020202020204" pitchFamily="34" charset="0"/>
              </a:rPr>
              <a:t>Second, connecting stages have dependency upon each other. For example, you need to wash clothes before you dry them.</a:t>
            </a:r>
            <a:endParaRPr lang="en-US" altLang="zh-CN">
              <a:latin typeface="Arial" panose="020B0604020202020204" pitchFamily="34" charset="0"/>
            </a:endParaRPr>
          </a:p>
          <a:p>
            <a:pPr eaLnBrk="1" hangingPunct="1"/>
            <a:r>
              <a:rPr lang="en-US" altLang="zh-CN">
                <a:latin typeface="Arial" panose="020B0604020202020204" pitchFamily="34" charset="0"/>
              </a:rPr>
              <a:t>When there are multiple tasks to run, simultaneously using different resources can accelerate the execution.</a:t>
            </a:r>
            <a:endParaRPr lang="en-US" altLang="zh-CN">
              <a:latin typeface="Arial" panose="020B0604020202020204" pitchFamily="34" charset="0"/>
            </a:endParaRP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95F5A5-3A0D-9E49-AE5A-CD946B65E96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endParaRPr lang="en-US" altLang="zh-CN">
              <a:latin typeface="Arial" panose="020B0604020202020204" pitchFamily="34" charset="0"/>
            </a:endParaRPr>
          </a:p>
          <a:p>
            <a:pPr eaLnBrk="1" hangingPunct="1"/>
            <a:r>
              <a:rPr lang="en-US" altLang="zh-CN">
                <a:latin typeface="Arial" panose="020B0604020202020204" pitchFamily="34" charset="0"/>
              </a:rPr>
              <a:t>The pipelined laundry takes only 3 and a half hours, which is much shorter than 6 hours taken by the sequential laundry.</a:t>
            </a:r>
            <a:endParaRPr lang="en-US" altLang="zh-CN">
              <a:latin typeface="Arial" panose="020B0604020202020204" pitchFamily="34" charset="0"/>
            </a:endParaRP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endParaRPr lang="en-US" altLang="zh-CN">
              <a:latin typeface="Arial" panose="020B0604020202020204" pitchFamily="34" charset="0"/>
            </a:endParaRPr>
          </a:p>
          <a:p>
            <a:pPr eaLnBrk="1" hangingPunct="1"/>
            <a:r>
              <a:rPr lang="en-US" altLang="zh-CN">
                <a:latin typeface="Arial" panose="020B0604020202020204" pitchFamily="34" charset="0"/>
              </a:rPr>
              <a:t>First, a task has a series of stages. For example, a laundry task has three stages, washing, drying, and folding.</a:t>
            </a:r>
            <a:endParaRPr lang="en-US" altLang="zh-CN">
              <a:latin typeface="Arial" panose="020B0604020202020204" pitchFamily="34" charset="0"/>
            </a:endParaRPr>
          </a:p>
          <a:p>
            <a:pPr eaLnBrk="1" hangingPunct="1"/>
            <a:r>
              <a:rPr lang="en-US" altLang="zh-CN">
                <a:latin typeface="Arial" panose="020B0604020202020204" pitchFamily="34" charset="0"/>
              </a:rPr>
              <a:t>Second, connecting stages have dependency upon each other. For example, you need to wash clothes before you dry them.</a:t>
            </a:r>
            <a:endParaRPr lang="en-US" altLang="zh-CN">
              <a:latin typeface="Arial" panose="020B0604020202020204" pitchFamily="34" charset="0"/>
            </a:endParaRPr>
          </a:p>
          <a:p>
            <a:pPr eaLnBrk="1" hangingPunct="1"/>
            <a:r>
              <a:rPr lang="en-US" altLang="zh-CN">
                <a:latin typeface="Arial" panose="020B0604020202020204" pitchFamily="34" charset="0"/>
              </a:rPr>
              <a:t>When there are multiple tasks to run, simultaneously using different resources can accelerate the execution.</a:t>
            </a:r>
            <a:endParaRPr lang="en-US" altLang="zh-CN">
              <a:latin typeface="Arial" panose="020B0604020202020204" pitchFamily="34" charset="0"/>
            </a:endParaRP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1321DE7-EA97-944D-8CCB-236883D8CC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there are multiple tasks to run, simultaneously using different resources can accelerate the execution.</a:t>
            </a:r>
            <a:endParaRPr lang="en-US" altLang="zh-CN">
              <a:latin typeface="Arial" panose="020B0604020202020204" pitchFamily="34" charset="0"/>
            </a:endParaRP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3A6F80-E2E4-8042-A16B-3AA983CB4F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endParaRPr lang="en-US" altLang="zh-CN">
              <a:latin typeface="Arial" panose="020B0604020202020204" pitchFamily="34" charset="0"/>
            </a:endParaRPr>
          </a:p>
          <a:p>
            <a:pPr eaLnBrk="1" hangingPunct="1"/>
            <a:r>
              <a:rPr lang="en-US" altLang="zh-CN">
                <a:latin typeface="Arial" panose="020B0604020202020204" pitchFamily="34" charset="0"/>
              </a:rPr>
              <a:t>The pipelined laundry takes only 3 and a half hours, which is much shorter than 6 hours taken by the sequential laundry.</a:t>
            </a:r>
            <a:endParaRPr lang="en-US" altLang="zh-CN">
              <a:latin typeface="Arial" panose="020B0604020202020204" pitchFamily="34" charset="0"/>
            </a:endParaRP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endParaRPr lang="en-US" altLang="zh-CN">
              <a:latin typeface="Arial" panose="020B0604020202020204" pitchFamily="34" charset="0"/>
            </a:endParaRPr>
          </a:p>
          <a:p>
            <a:pPr eaLnBrk="1" hangingPunct="1"/>
            <a:r>
              <a:rPr lang="en-US" altLang="zh-CN">
                <a:latin typeface="Arial" panose="020B0604020202020204" pitchFamily="34" charset="0"/>
              </a:rPr>
              <a:t>First, a task has a series of stages. For example, a laundry task has three stages, washing, drying, and folding.</a:t>
            </a:r>
            <a:endParaRPr lang="en-US" altLang="zh-CN">
              <a:latin typeface="Arial" panose="020B0604020202020204" pitchFamily="34" charset="0"/>
            </a:endParaRPr>
          </a:p>
          <a:p>
            <a:pPr eaLnBrk="1" hangingPunct="1"/>
            <a:r>
              <a:rPr lang="en-US" altLang="zh-CN">
                <a:latin typeface="Arial" panose="020B0604020202020204" pitchFamily="34" charset="0"/>
              </a:rPr>
              <a:t>Second, connecting stages have dependency upon each other. For example, you need to wash clothes before you dry them.</a:t>
            </a:r>
            <a:endParaRPr lang="en-US" altLang="zh-CN">
              <a:latin typeface="Arial" panose="020B0604020202020204" pitchFamily="34" charset="0"/>
            </a:endParaRPr>
          </a:p>
          <a:p>
            <a:pPr eaLnBrk="1" hangingPunct="1"/>
            <a:r>
              <a:rPr lang="en-US" altLang="zh-CN">
                <a:latin typeface="Arial" panose="020B0604020202020204" pitchFamily="34" charset="0"/>
              </a:rPr>
              <a:t>When there are multiple tasks to run, simultaneously using different resources can accelerate the execution.</a:t>
            </a:r>
            <a:endParaRPr lang="en-US" altLang="zh-CN">
              <a:latin typeface="Arial" panose="020B0604020202020204" pitchFamily="34" charset="0"/>
            </a:endParaRP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44388CD-0FC5-D440-838E-3235180EAB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19F16EB-EBFC-4D4E-9869-2EFF9DB2C5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endParaRPr lang="en-US" altLang="zh-CN">
              <a:latin typeface="Arial" panose="020B0604020202020204" pitchFamily="34" charset="0"/>
            </a:endParaRP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EFC0429-4562-8443-960F-B6CB6BA4A96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endParaRPr lang="en-US" altLang="zh-CN">
              <a:latin typeface="Arial" panose="020B0604020202020204" pitchFamily="34" charset="0"/>
            </a:endParaRP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9568C5A-8F38-6F42-880E-D10EC28997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example analogous to pipelining is assembly line where many products can be assembled at the same time.</a:t>
            </a:r>
            <a:endParaRPr lang="en-US" altLang="zh-CN">
              <a:latin typeface="Arial" panose="020B0604020202020204" pitchFamily="34" charset="0"/>
            </a:endParaRPr>
          </a:p>
          <a:p>
            <a:pPr eaLnBrk="1" hangingPunct="1"/>
            <a:r>
              <a:rPr lang="en-US" altLang="zh-CN">
                <a:latin typeface="Arial" panose="020B0604020202020204" pitchFamily="34" charset="0"/>
              </a:rPr>
              <a:t>(In an automobile assembly line, there are many steps, each contributing something to the construction of the car. Each step operates in parallel with the other steps, although on a different car.)</a:t>
            </a:r>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latin typeface="Arial" panose="020B0604020202020204" pitchFamily="34" charset="0"/>
              </a:rPr>
              <a:t>Now, with these background, we can officially proceed to the principles of pipelining in computer world.</a:t>
            </a:r>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2CD35D9-1207-4A4A-B09F-ABEC7C27B4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6" name="Rectangle 2"/>
          <p:cNvSpPr>
            <a:spLocks noGrp="1" noRot="1" noChangeAspect="1" noChangeArrowheads="1" noTextEdit="1"/>
          </p:cNvSpPr>
          <p:nvPr>
            <p:ph type="sldImg"/>
          </p:nvPr>
        </p:nvSpPr>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Pipelining is an implementation technique whereby multiple instructions are overlapped in execution. Take the pipelined laundry for example. B uses the washer while A uses the dryer.</a:t>
            </a:r>
            <a:endParaRPr lang="en-US" altLang="zh-CN">
              <a:latin typeface="Arial" panose="020B0604020202020204" pitchFamily="34" charset="0"/>
            </a:endParaRPr>
          </a:p>
          <a:p>
            <a:pPr eaLnBrk="1" hangingPunct="1"/>
            <a:r>
              <a:rPr lang="en-US" altLang="zh-CN">
                <a:latin typeface="Arial" panose="020B0604020202020204" pitchFamily="34" charset="0"/>
              </a:rPr>
              <a:t>Its essence is to start executing one instruction before completing the previous one. And its significance is therefore to make fast CPUs.</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(In a computer pipeline, each step in the pipeline completes a part of an instruction. Like the assembly line, different steps are completing different parts of different instructions in parallel.</a:t>
            </a:r>
            <a:endParaRPr lang="en-US" altLang="zh-CN">
              <a:latin typeface="Arial" panose="020B0604020202020204" pitchFamily="34" charset="0"/>
            </a:endParaRPr>
          </a:p>
          <a:p>
            <a:pPr eaLnBrk="1" hangingPunct="1"/>
            <a:r>
              <a:rPr lang="en-US" altLang="zh-CN">
                <a:latin typeface="Arial" panose="020B0604020202020204" pitchFamily="34" charset="0"/>
              </a:rPr>
              <a:t>Each of these steps is called a pipe stage or a pipe segment.</a:t>
            </a:r>
            <a:endParaRPr lang="en-US" altLang="zh-CN">
              <a:latin typeface="Arial" panose="020B0604020202020204" pitchFamily="34" charset="0"/>
            </a:endParaRPr>
          </a:p>
          <a:p>
            <a:pPr eaLnBrk="1" hangingPunct="1"/>
            <a:r>
              <a:rPr lang="en-US" altLang="zh-CN">
                <a:latin typeface="Arial" panose="020B0604020202020204" pitchFamily="34" charset="0"/>
              </a:rPr>
              <a:t>The stages are connected on to the next to form a piple. Instructions enter at one end, progress through the stages, and exit at the other end.)</a:t>
            </a:r>
            <a:endParaRPr lang="en-US"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4F08496-A638-D246-B3FA-2B4B829EF5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endParaRPr lang="en-US"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237E698-BD1A-F84F-BD28-884E187D03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ideal case for pipelining is balanced pipeline. In a balanced pipeline, all pipe stages have equal duration.</a:t>
            </a:r>
            <a:endParaRPr lang="en-US" altLang="zh-CN">
              <a:latin typeface="Arial" panose="020B0604020202020204" pitchFamily="34" charset="0"/>
            </a:endParaRPr>
          </a:p>
          <a:p>
            <a:pPr eaLnBrk="1" hangingPunct="1"/>
            <a:r>
              <a:rPr lang="en-US" altLang="zh-CN">
                <a:latin typeface="Arial" panose="020B0604020202020204" pitchFamily="34" charset="0"/>
              </a:rPr>
              <a:t>Consider again the laundry example with each stage taking 40 mins. Then the unpipelined laundry will take 40 times 3 mins to finish one task.</a:t>
            </a:r>
            <a:endParaRPr lang="en-US" altLang="zh-CN">
              <a:latin typeface="Arial" panose="020B0604020202020204" pitchFamily="34" charset="0"/>
            </a:endParaRPr>
          </a:p>
          <a:p>
            <a:pPr eaLnBrk="1" hangingPunct="1"/>
            <a:r>
              <a:rPr lang="en-US" altLang="zh-CN">
                <a:latin typeface="Arial" panose="020B0604020202020204" pitchFamily="34" charset="0"/>
              </a:rPr>
              <a:t>Now let’s recap how pipelined laundry will perform the four tasks. </a:t>
            </a:r>
            <a:endParaRPr lang="en-US" altLang="zh-CN">
              <a:latin typeface="Arial" panose="020B0604020202020204" pitchFamily="34" charset="0"/>
            </a:endParaRPr>
          </a:p>
          <a:p>
            <a:pPr eaLnBrk="1" hangingPunct="1"/>
            <a:r>
              <a:rPr lang="en-US" altLang="zh-CN">
                <a:latin typeface="Arial" panose="020B0604020202020204" pitchFamily="34" charset="0"/>
              </a:rPr>
              <a:t>In the first time duration T1, A uses the washer; In T2, A uses the dryer while B uses the washer; In T3, A uses the folder, B uses the dryer, while C uses the washer. 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endParaRPr lang="en-US"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9E2C5CA-A855-BF42-AE01-2A754CBFFC0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T3, A uses the folder, B uses the dryer, while C uses the washer. </a:t>
            </a:r>
            <a:endParaRPr lang="en-US" altLang="zh-CN">
              <a:latin typeface="Arial" panose="020B0604020202020204" pitchFamily="34" charset="0"/>
            </a:endParaRPr>
          </a:p>
          <a:p>
            <a:pPr eaLnBrk="1" hangingPunct="1"/>
            <a:r>
              <a:rPr lang="en-US" altLang="zh-CN">
                <a:latin typeface="Arial" panose="020B0604020202020204" pitchFamily="34" charset="0"/>
              </a:rPr>
              <a:t>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endParaRPr lang="en-US"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C.18 The implementation of the RISC V data path allows every instruction to be executed in 4 or 5 clock cycles. Although the PC is shown in the portion of the data path that is used in instruction fetch and the registers are shown in the portion of the data path that is used in instruction decode/register fetch, both of these functional units are read as well as written by an instruction. Although we show these functional units in the cycle corresponding to where they are read, the PC is written during the memory access clock cycle and the registers are written during the write-back clock cycle. In both cases, the writes in later pipe stages are indicated by the multiplexer output (in mem- </a:t>
            </a:r>
            <a:r>
              <a:rPr lang="en-US" sz="1200" kern="1200" dirty="0" err="1">
                <a:solidFill>
                  <a:schemeClr val="tx1"/>
                </a:solidFill>
                <a:effectLst/>
                <a:latin typeface="Arial" panose="020B0604020202020204" pitchFamily="34" charset="0"/>
                <a:ea typeface="宋体" panose="02010600030101010101" pitchFamily="2" charset="-122"/>
                <a:cs typeface="+mn-cs"/>
              </a:rPr>
              <a:t>ory</a:t>
            </a:r>
            <a:r>
              <a:rPr lang="en-US" sz="1200" kern="1200" dirty="0">
                <a:solidFill>
                  <a:schemeClr val="tx1"/>
                </a:solidFill>
                <a:effectLst/>
                <a:latin typeface="Arial" panose="020B0604020202020204" pitchFamily="34" charset="0"/>
                <a:ea typeface="宋体" panose="02010600030101010101" pitchFamily="2" charset="-122"/>
                <a:cs typeface="+mn-cs"/>
              </a:rPr>
              <a:t> access or write-back), which carries a value back to the PC or registers. These backward-flowing signals introduce much of the complexity of pipelining, because they indicate the possibility of hazards.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To control this simple pipeline we need only determine how to set the con- </a:t>
            </a:r>
            <a:r>
              <a:rPr lang="en-US" sz="1200" kern="1200" dirty="0" err="1">
                <a:solidFill>
                  <a:schemeClr val="tx1"/>
                </a:solidFill>
                <a:effectLst/>
                <a:latin typeface="Arial" panose="020B0604020202020204" pitchFamily="34" charset="0"/>
                <a:ea typeface="宋体" panose="02010600030101010101" pitchFamily="2" charset="-122"/>
                <a:cs typeface="+mn-cs"/>
              </a:rPr>
              <a:t>trol</a:t>
            </a:r>
            <a:r>
              <a:rPr lang="en-US" sz="1200" kern="1200" dirty="0">
                <a:solidFill>
                  <a:schemeClr val="tx1"/>
                </a:solidFill>
                <a:effectLst/>
                <a:latin typeface="Arial" panose="020B0604020202020204" pitchFamily="34" charset="0"/>
                <a:ea typeface="宋体" panose="02010600030101010101" pitchFamily="2" charset="-122"/>
                <a:cs typeface="+mn-cs"/>
              </a:rPr>
              <a:t> for the four multiplexers in the data path of Figure C.19. The two multi- </a:t>
            </a:r>
            <a:r>
              <a:rPr lang="en-US" sz="1200" kern="1200" dirty="0" err="1">
                <a:solidFill>
                  <a:schemeClr val="tx1"/>
                </a:solidFill>
                <a:effectLst/>
                <a:latin typeface="Arial" panose="020B0604020202020204" pitchFamily="34" charset="0"/>
                <a:ea typeface="宋体" panose="02010600030101010101" pitchFamily="2" charset="-122"/>
                <a:cs typeface="+mn-cs"/>
              </a:rPr>
              <a:t>plexers</a:t>
            </a:r>
            <a:r>
              <a:rPr lang="en-US" sz="1200" kern="1200" dirty="0">
                <a:solidFill>
                  <a:schemeClr val="tx1"/>
                </a:solidFill>
                <a:effectLst/>
                <a:latin typeface="Arial" panose="020B0604020202020204" pitchFamily="34" charset="0"/>
                <a:ea typeface="宋体" panose="02010600030101010101" pitchFamily="2"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panose="020B0604020202020204" pitchFamily="34" charset="0"/>
                <a:ea typeface="宋体" panose="02010600030101010101" pitchFamily="2" charset="-122"/>
                <a:cs typeface="+mn-cs"/>
              </a:rPr>
              <a:t>MEM.ALUOutput</a:t>
            </a:r>
            <a:r>
              <a:rPr lang="en-US" sz="1200" kern="1200" dirty="0">
                <a:solidFill>
                  <a:schemeClr val="tx1"/>
                </a:solidFill>
                <a:effectLst/>
                <a:latin typeface="Arial" panose="020B0604020202020204" pitchFamily="34" charset="0"/>
                <a:ea typeface="宋体" panose="02010600030101010101" pitchFamily="2" charset="-122"/>
                <a:cs typeface="+mn-cs"/>
              </a:rPr>
              <a:t> (the branch target) to write into the PC. This multiplexer is controlled by the field EX/</a:t>
            </a:r>
            <a:r>
              <a:rPr lang="en-US" sz="1200" kern="1200" dirty="0" err="1">
                <a:solidFill>
                  <a:schemeClr val="tx1"/>
                </a:solidFill>
                <a:effectLst/>
                <a:latin typeface="Arial" panose="020B0604020202020204" pitchFamily="34" charset="0"/>
                <a:ea typeface="宋体" panose="02010600030101010101" pitchFamily="2" charset="-122"/>
                <a:cs typeface="+mn-cs"/>
              </a:rPr>
              <a:t>MEM.cond</a:t>
            </a:r>
            <a:r>
              <a:rPr lang="en-US" sz="1200" kern="1200" dirty="0">
                <a:solidFill>
                  <a:schemeClr val="tx1"/>
                </a:solidFill>
                <a:effectLst/>
                <a:latin typeface="Arial" panose="020B0604020202020204" pitchFamily="34" charset="0"/>
                <a:ea typeface="宋体" panose="02010600030101010101" pitchFamily="2"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panose="020B0604020202020204" pitchFamily="34" charset="0"/>
                <a:ea typeface="宋体" panose="02010600030101010101" pitchFamily="2" charset="-122"/>
                <a:cs typeface="+mn-cs"/>
              </a:rPr>
              <a:t>mul</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tiplexers</a:t>
            </a:r>
            <a:r>
              <a:rPr lang="en-US" sz="1200" kern="1200" dirty="0">
                <a:solidFill>
                  <a:schemeClr val="tx1"/>
                </a:solidFill>
                <a:effectLst/>
                <a:latin typeface="Arial" panose="020B0604020202020204" pitchFamily="34" charset="0"/>
                <a:ea typeface="宋体" panose="02010600030101010101" pitchFamily="2"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panose="020B0604020202020204" pitchFamily="34" charset="0"/>
                <a:ea typeface="宋体" panose="02010600030101010101" pitchFamily="2" charset="-122"/>
                <a:cs typeface="+mn-cs"/>
              </a:rPr>
              <a:t>tion</a:t>
            </a:r>
            <a:r>
              <a:rPr lang="en-US" sz="1200" kern="1200" dirty="0">
                <a:solidFill>
                  <a:schemeClr val="tx1"/>
                </a:solidFill>
                <a:effectLst/>
                <a:latin typeface="Arial" panose="020B0604020202020204" pitchFamily="34" charset="0"/>
                <a:ea typeface="宋体" panose="02010600030101010101" pitchFamily="2"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panose="020B0604020202020204" pitchFamily="34" charset="0"/>
                <a:ea typeface="宋体" panose="02010600030101010101" pitchFamily="2" charset="-122"/>
                <a:cs typeface="+mn-cs"/>
              </a:rPr>
              <a:t>cond</a:t>
            </a:r>
            <a:r>
              <a:rPr lang="en-US" sz="1200" kern="1200" dirty="0">
                <a:solidFill>
                  <a:schemeClr val="tx1"/>
                </a:solidFill>
                <a:effectLst/>
                <a:latin typeface="Arial" panose="020B0604020202020204" pitchFamily="34" charset="0"/>
                <a:ea typeface="宋体" panose="02010600030101010101" pitchFamily="2"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lab01, </a:t>
            </a:r>
            <a:r>
              <a:rPr lang="en-US" altLang="zh-CN" dirty="0" err="1"/>
              <a:t>xixi</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forwarding logic</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p:nvPr>
        </p:nvSpPr>
        <p:spPr/>
      </p:sp>
      <p:sp>
        <p:nvSpPr>
          <p:cNvPr id="174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previous discussions, we consider only integer operations.</a:t>
            </a:r>
            <a:endParaRPr lang="en-US" altLang="zh-CN">
              <a:latin typeface="Arial" panose="020B0604020202020204" pitchFamily="34" charset="0"/>
            </a:endParaRPr>
          </a:p>
          <a:p>
            <a:r>
              <a:rPr lang="en-US" altLang="zh-CN">
                <a:latin typeface="Arial" panose="020B0604020202020204" pitchFamily="34" charset="0"/>
              </a:rPr>
              <a:t>For each stage, operation completes in one clock cycle</a:t>
            </a:r>
            <a:endParaRPr lang="zh-CN" altLang="en-US">
              <a:latin typeface="Arial" panose="020B0604020202020204" pitchFamily="34" charset="0"/>
            </a:endParaRPr>
          </a:p>
        </p:txBody>
      </p:sp>
      <p:sp>
        <p:nvSpPr>
          <p:cNvPr id="174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6F81A3A-500B-D949-A1E6-691F6F0E55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noTextEdit="1"/>
          </p:cNvSpPr>
          <p:nvPr>
            <p:ph type="sldImg"/>
          </p:nvPr>
        </p:nvSpPr>
        <p:spPr/>
      </p:sp>
      <p:sp>
        <p:nvSpPr>
          <p:cNvPr id="2048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Floating-point operations take more time than integer operations do;</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Then if we still want the pipeline to complete an FP operation in one clock cycle? What should we do?</a:t>
            </a:r>
            <a:endParaRPr lang="zh-CN" altLang="en-US">
              <a:latin typeface="Arial" panose="020B0604020202020204" pitchFamily="34" charset="0"/>
            </a:endParaRPr>
          </a:p>
        </p:txBody>
      </p:sp>
      <p:sp>
        <p:nvSpPr>
          <p:cNvPr id="2048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A919BCE-5253-4C4E-8D69-8888C7E05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p:nvPr>
        </p:nvSpPr>
        <p:spPr/>
      </p:sp>
      <p:sp>
        <p:nvSpPr>
          <p:cNvPr id="2253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could use a slow clock, right? Such that the time duration of a clock cycle will be longer, if it is long enough to finish any FP operation, then we can complete an FP in one clock cycle.</a:t>
            </a:r>
            <a:endParaRPr lang="en-US" altLang="zh-CN">
              <a:latin typeface="Arial" panose="020B0604020202020204" pitchFamily="34" charset="0"/>
            </a:endParaRPr>
          </a:p>
          <a:p>
            <a:r>
              <a:rPr lang="en-US" altLang="zh-CN">
                <a:latin typeface="Arial" panose="020B0604020202020204" pitchFamily="34" charset="0"/>
              </a:rPr>
              <a:t>What else / any other solutions?</a:t>
            </a:r>
            <a:endParaRPr lang="zh-CN" altLang="en-US">
              <a:latin typeface="Arial" panose="020B0604020202020204" pitchFamily="34" charset="0"/>
            </a:endParaRPr>
          </a:p>
        </p:txBody>
      </p:sp>
      <p:sp>
        <p:nvSpPr>
          <p:cNvPr id="2253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ED8C7CA-BE76-EF4B-90C9-F08272268E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ChangeArrowheads="1" noTextEdit="1"/>
          </p:cNvSpPr>
          <p:nvPr>
            <p:ph type="sldImg"/>
          </p:nvPr>
        </p:nvSpPr>
        <p:spPr/>
      </p:sp>
      <p:sp>
        <p:nvSpPr>
          <p:cNvPr id="245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With the time duration of a clock cycle being the same, we can enrich the computation power of FP units by mounting many more computation logic in them.</a:t>
            </a:r>
            <a:endParaRPr lang="en-US" altLang="zh-CN">
              <a:latin typeface="Arial" panose="020B0604020202020204" pitchFamily="34" charset="0"/>
            </a:endParaRPr>
          </a:p>
          <a:p>
            <a:r>
              <a:rPr lang="en-US" altLang="zh-CN">
                <a:latin typeface="Arial" panose="020B0604020202020204" pitchFamily="34" charset="0"/>
              </a:rPr>
              <a:t>Using such complex design, we may complete an FP operation much faster such that it fits in one clock cycle that is short enough to finish an integer operation.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Now seems that we can easily extend our pipeline to support FP operations. What do u think? Do you consider it feasible if we simply adopt one of these two solutions?</a:t>
            </a:r>
            <a:endParaRPr lang="en-US" altLang="zh-CN">
              <a:latin typeface="Arial" panose="020B0604020202020204" pitchFamily="34" charset="0"/>
            </a:endParaRPr>
          </a:p>
          <a:p>
            <a:r>
              <a:rPr lang="en-US" altLang="zh-CN">
                <a:latin typeface="Arial" panose="020B0604020202020204" pitchFamily="34" charset="0"/>
              </a:rPr>
              <a:t>For example, if we simply tune to a slow clock, </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245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B422A05-F5C0-C541-8279-23462F9129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p:nvPr>
        </p:nvSpPr>
        <p:spPr/>
      </p:sp>
      <p:sp>
        <p:nvSpPr>
          <p:cNvPr id="266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what’s the downside?</a:t>
            </a:r>
            <a:endParaRPr lang="zh-CN" altLang="en-US">
              <a:latin typeface="Arial" panose="020B0604020202020204" pitchFamily="34" charset="0"/>
            </a:endParaRPr>
          </a:p>
        </p:txBody>
      </p:sp>
      <p:sp>
        <p:nvSpPr>
          <p:cNvPr id="266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1D1443A-4896-1243-9B49-EC28F62398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p:nvPr>
        </p:nvSpPr>
        <p:spPr/>
      </p:sp>
      <p:sp>
        <p:nvSpPr>
          <p:cNvPr id="286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It’ll slow down integer operations.</a:t>
            </a:r>
            <a:endParaRPr lang="en-US" altLang="zh-CN">
              <a:latin typeface="Arial" panose="020B0604020202020204" pitchFamily="34" charset="0"/>
            </a:endParaRPr>
          </a:p>
          <a:p>
            <a:r>
              <a:rPr lang="en-US" altLang="zh-CN">
                <a:latin typeface="Arial" panose="020B0604020202020204" pitchFamily="34" charset="0"/>
              </a:rPr>
              <a:t>As an integer operation takes a shorter time to complete than an FP operation does, if we simply stretch the clock cycle to support slower FP operations, integer operations will waste some time in each clock cycle just waiting for the clock cycle to end.</a:t>
            </a:r>
            <a:endParaRPr lang="zh-CN" altLang="en-US">
              <a:latin typeface="Arial" panose="020B0604020202020204" pitchFamily="34" charset="0"/>
            </a:endParaRPr>
          </a:p>
        </p:txBody>
      </p:sp>
      <p:sp>
        <p:nvSpPr>
          <p:cNvPr id="2867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AE2FFE0-6718-AF4E-B1F9-11233B0524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p:sp>
      <p:sp>
        <p:nvSpPr>
          <p:cNvPr id="307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 about putting more computation logic in FP units?</a:t>
            </a:r>
            <a:endParaRPr lang="zh-CN" altLang="en-US">
              <a:latin typeface="Arial" panose="020B0604020202020204" pitchFamily="34" charset="0"/>
            </a:endParaRPr>
          </a:p>
        </p:txBody>
      </p:sp>
      <p:sp>
        <p:nvSpPr>
          <p:cNvPr id="3072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02FB6D-6CBD-A64A-99A0-A6CA6CD335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p:nvPr>
        </p:nvSpPr>
        <p:spPr/>
      </p:sp>
      <p:sp>
        <p:nvSpPr>
          <p:cNvPr id="3277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challenges the manufacturing process.</a:t>
            </a:r>
            <a:endParaRPr lang="zh-CN" altLang="en-US">
              <a:latin typeface="Arial" panose="020B0604020202020204" pitchFamily="34" charset="0"/>
            </a:endParaRPr>
          </a:p>
        </p:txBody>
      </p:sp>
      <p:sp>
        <p:nvSpPr>
          <p:cNvPr id="3277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64765D9-CC82-5C4F-9828-7C86C90658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p:nvPr>
        </p:nvSpPr>
        <p:spPr/>
      </p:sp>
      <p:sp>
        <p:nvSpPr>
          <p:cNvPr id="358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manufacturing easiness, we need to compromise the speed requirement, that is, an FP operation does not necessarily have to be completed in one clock cycle.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In other words, we allow for a longer latency for FP operations, say, take more than one clock cycle for the execution stage;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Following this design principle, two changes over integer pipeline:</a:t>
            </a:r>
            <a:endParaRPr lang="en-US" altLang="zh-CN">
              <a:latin typeface="Arial" panose="020B0604020202020204" pitchFamily="34" charset="0"/>
            </a:endParaRPr>
          </a:p>
          <a:p>
            <a:r>
              <a:rPr lang="en-US" altLang="zh-CN">
                <a:latin typeface="Arial" panose="020B0604020202020204" pitchFamily="34" charset="0"/>
              </a:rPr>
              <a:t>The first is repeat EX. Since EX stage takes more than one clock cycle, the component responsible for EX may be repeatedly used in each clock cycle.</a:t>
            </a:r>
            <a:endParaRPr lang="en-US" altLang="zh-CN">
              <a:latin typeface="Arial" panose="020B0604020202020204" pitchFamily="34" charset="0"/>
            </a:endParaRPr>
          </a:p>
          <a:p>
            <a:r>
              <a:rPr lang="en-US" altLang="zh-CN">
                <a:latin typeface="Arial" panose="020B0604020202020204" pitchFamily="34" charset="0"/>
              </a:rPr>
              <a:t>The second is use multiple FP functional units, each of which is specialized for a certain type of operation such as addition and division. </a:t>
            </a:r>
            <a:endParaRPr lang="en-US" altLang="zh-CN">
              <a:latin typeface="Arial" panose="020B0604020202020204" pitchFamily="34" charset="0"/>
            </a:endParaRPr>
          </a:p>
          <a:p>
            <a:r>
              <a:rPr lang="en-US" altLang="zh-CN">
                <a:latin typeface="Arial" panose="020B0604020202020204" pitchFamily="34" charset="0"/>
              </a:rPr>
              <a:t>It does not simply mix all types of computation logic into one component, easing the manufacturing process.</a:t>
            </a:r>
            <a:endParaRPr lang="zh-CN" altLang="en-US">
              <a:latin typeface="Arial" panose="020B0604020202020204" pitchFamily="34" charset="0"/>
            </a:endParaRPr>
          </a:p>
        </p:txBody>
      </p:sp>
      <p:sp>
        <p:nvSpPr>
          <p:cNvPr id="358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B7CAFF7-747C-3E48-AC1A-0AF74A9072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p:nvPr>
        </p:nvSpPr>
        <p:spPr/>
      </p:sp>
      <p:sp>
        <p:nvSpPr>
          <p:cNvPr id="3789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architecture supporting FP operations,</a:t>
            </a:r>
            <a:endParaRPr lang="en-US" altLang="zh-CN">
              <a:latin typeface="Arial" panose="020B0604020202020204" pitchFamily="34" charset="0"/>
            </a:endParaRPr>
          </a:p>
          <a:p>
            <a:r>
              <a:rPr lang="en-US" altLang="zh-CN">
                <a:latin typeface="Arial" panose="020B0604020202020204" pitchFamily="34" charset="0"/>
              </a:rPr>
              <a:t>In comparison with integer pipeline, several more functional units are added.</a:t>
            </a:r>
            <a:endParaRPr lang="zh-CN" altLang="en-US">
              <a:latin typeface="Arial" panose="020B0604020202020204" pitchFamily="34" charset="0"/>
            </a:endParaRPr>
          </a:p>
        </p:txBody>
      </p:sp>
      <p:sp>
        <p:nvSpPr>
          <p:cNvPr id="3789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8BDF1AD-7871-6B49-9E89-2A15552127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noTextEdit="1"/>
          </p:cNvSpPr>
          <p:nvPr>
            <p:ph type="sldImg"/>
          </p:nvPr>
        </p:nvSpPr>
        <p:spPr/>
      </p:sp>
      <p:sp>
        <p:nvSpPr>
          <p:cNvPr id="3993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How it works for supporting FP operations?</a:t>
            </a:r>
            <a:endParaRPr lang="zh-CN" altLang="en-US">
              <a:latin typeface="Arial" panose="020B0604020202020204" pitchFamily="34" charset="0"/>
            </a:endParaRPr>
          </a:p>
        </p:txBody>
      </p:sp>
      <p:sp>
        <p:nvSpPr>
          <p:cNvPr id="3993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1ABBAEA-A5FA-554D-A790-2638E804D1A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noTextEdit="1"/>
          </p:cNvSpPr>
          <p:nvPr>
            <p:ph type="sldImg"/>
          </p:nvPr>
        </p:nvSpPr>
        <p:spPr/>
      </p:sp>
      <p:sp>
        <p:nvSpPr>
          <p:cNvPr id="4198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Each functional unit for certain types of operations;</a:t>
            </a:r>
            <a:endParaRPr lang="zh-CN" altLang="en-US">
              <a:latin typeface="Arial" panose="020B0604020202020204" pitchFamily="34" charset="0"/>
            </a:endParaRPr>
          </a:p>
        </p:txBody>
      </p:sp>
      <p:sp>
        <p:nvSpPr>
          <p:cNvPr id="4198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5606781-5B15-584F-8F67-1C5CD969C5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ChangeArrowheads="1" noTextEdit="1"/>
          </p:cNvSpPr>
          <p:nvPr>
            <p:ph type="sldImg"/>
          </p:nvPr>
        </p:nvSpPr>
        <p:spPr/>
      </p:sp>
      <p:sp>
        <p:nvSpPr>
          <p:cNvPr id="440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now an FP operation may repeat EX several times to complete, it’s not feasible to allow a subsequent instruction to enter EX one clock cycle after another.</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This requires that EX is not pipelined. Until the previous instruction leaves EX, no other instruction using that functional unit may issue.</a:t>
            </a:r>
            <a:endParaRPr lang="en-US" altLang="zh-CN">
              <a:latin typeface="Arial" panose="020B0604020202020204" pitchFamily="34" charset="0"/>
            </a:endParaRPr>
          </a:p>
          <a:p>
            <a:r>
              <a:rPr lang="en-US" altLang="zh-CN">
                <a:latin typeface="Arial" panose="020B0604020202020204" pitchFamily="34" charset="0"/>
              </a:rPr>
              <a:t>(still remember the concept of Instruction Issue?)</a:t>
            </a:r>
            <a:endParaRPr lang="en-US" altLang="zh-CN">
              <a:latin typeface="Arial" panose="020B0604020202020204" pitchFamily="34" charset="0"/>
            </a:endParaRP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440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5C7F8AE-6E01-7040-97AD-0F1B176F8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p:nvPr>
        </p:nvSpPr>
        <p:spPr/>
      </p:sp>
      <p:sp>
        <p:nvSpPr>
          <p:cNvPr id="215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Which cafeteria did you go for lunch today?</a:t>
            </a:r>
            <a:endParaRPr lang="en-US" altLang="zh-CN">
              <a:latin typeface="Arial" panose="020B0604020202020204" pitchFamily="34" charset="0"/>
            </a:endParaRPr>
          </a:p>
        </p:txBody>
      </p:sp>
      <p:sp>
        <p:nvSpPr>
          <p:cNvPr id="215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8689E2-24E0-3248-ACE4-857AB5891D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ChangeArrowheads="1" noTextEdit="1"/>
          </p:cNvSpPr>
          <p:nvPr>
            <p:ph type="sldImg"/>
          </p:nvPr>
        </p:nvSpPr>
        <p:spPr/>
      </p:sp>
      <p:sp>
        <p:nvSpPr>
          <p:cNvPr id="4710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a:t>
            </a:r>
            <a:r>
              <a:rPr lang="en-US" altLang="en-US">
                <a:latin typeface="Arial" panose="020B0604020202020204" pitchFamily="34" charset="0"/>
              </a:rPr>
              <a:t>ince</a:t>
            </a:r>
            <a:r>
              <a:rPr lang="zh-CN" altLang="en-US">
                <a:latin typeface="Arial" panose="020B0604020202020204" pitchFamily="34" charset="0"/>
              </a:rPr>
              <a:t> </a:t>
            </a:r>
            <a:r>
              <a:rPr lang="en-US" altLang="zh-CN">
                <a:latin typeface="Arial" panose="020B0604020202020204" pitchFamily="34" charset="0"/>
              </a:rPr>
              <a:t>most operations consume their operands at the beginning of EX, </a:t>
            </a:r>
            <a:endParaRPr lang="en-US" altLang="zh-CN">
              <a:latin typeface="Arial" panose="020B0604020202020204" pitchFamily="34" charset="0"/>
            </a:endParaRPr>
          </a:p>
          <a:p>
            <a:r>
              <a:rPr lang="en-US" altLang="en-US">
                <a:latin typeface="Arial" panose="020B0604020202020204" pitchFamily="34" charset="0"/>
              </a:rPr>
              <a:t>The latency is usually the number of stages after EX that an instruction produces a result:</a:t>
            </a:r>
            <a:endParaRPr lang="en-US" altLang="en-US">
              <a:latin typeface="Arial" panose="020B0604020202020204" pitchFamily="34" charset="0"/>
            </a:endParaRPr>
          </a:p>
          <a:p>
            <a:r>
              <a:rPr lang="en-US" altLang="en-US">
                <a:latin typeface="Arial" panose="020B0604020202020204" pitchFamily="34" charset="0"/>
              </a:rPr>
              <a:t>For example:</a:t>
            </a:r>
            <a:endParaRPr lang="en-US" altLang="en-US">
              <a:latin typeface="Arial" panose="020B0604020202020204" pitchFamily="34" charset="0"/>
            </a:endParaRPr>
          </a:p>
          <a:p>
            <a:r>
              <a:rPr lang="en-US" altLang="en-US">
                <a:latin typeface="Arial" panose="020B0604020202020204" pitchFamily="34" charset="0"/>
              </a:rPr>
              <a:t>0 stages for ALU operations and one stage for loads</a:t>
            </a:r>
            <a:endParaRPr lang="en-US" altLang="en-US">
              <a:latin typeface="Arial" panose="020B0604020202020204" pitchFamily="34" charset="0"/>
            </a:endParaRPr>
          </a:p>
        </p:txBody>
      </p:sp>
      <p:sp>
        <p:nvSpPr>
          <p:cNvPr id="4710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64D70C4-E3D2-4346-A1A5-493C346D32A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p:nvPr>
        </p:nvSpPr>
        <p:spPr/>
      </p:sp>
      <p:sp>
        <p:nvSpPr>
          <p:cNvPr id="3" name="备注占位符 2"/>
          <p:cNvSpPr>
            <a:spLocks noGrp="1"/>
          </p:cNvSpPr>
          <p:nvPr>
            <p:ph type="body" idx="1"/>
          </p:nvPr>
        </p:nvSpPr>
        <p:spPr/>
        <p:txBody>
          <a:bodyPr>
            <a:normAutofit/>
          </a:bodyPr>
          <a:lstStyle/>
          <a:p>
            <a:pPr eaLnBrk="1" hangingPunct="1">
              <a:lnSpc>
                <a:spcPct val="90000"/>
              </a:lnSpc>
              <a:defRPr/>
            </a:pPr>
            <a:r>
              <a:rPr lang="en-US" altLang="zh-CN" b="1" dirty="0"/>
              <a:t>Latency</a:t>
            </a:r>
            <a:endParaRPr lang="en-US" altLang="zh-CN" b="1" dirty="0"/>
          </a:p>
          <a:p>
            <a:pPr eaLnBrk="1" hangingPunct="1">
              <a:lnSpc>
                <a:spcPct val="90000"/>
              </a:lnSpc>
              <a:defRPr/>
            </a:pPr>
            <a:r>
              <a:rPr lang="en-US" altLang="zh-CN" dirty="0"/>
              <a:t>the number of intervening cycles between an instruction that produces a result and an instruction that uses the result</a:t>
            </a:r>
            <a:endParaRPr lang="en-US" altLang="zh-CN" dirty="0"/>
          </a:p>
          <a:p>
            <a:pPr eaLnBrk="1" hangingPunct="1">
              <a:lnSpc>
                <a:spcPct val="90000"/>
              </a:lnSpc>
              <a:defRPr/>
            </a:pPr>
            <a:endParaRPr lang="en-US" altLang="zh-CN" b="1" dirty="0"/>
          </a:p>
          <a:p>
            <a:pPr eaLnBrk="1" hangingPunct="1">
              <a:lnSpc>
                <a:spcPct val="90000"/>
              </a:lnSpc>
              <a:defRPr/>
            </a:pPr>
            <a:r>
              <a:rPr lang="en-US" altLang="zh-CN" b="1" dirty="0"/>
              <a:t>Initiation/Repeat Interval</a:t>
            </a:r>
            <a:endParaRPr lang="en-US" altLang="zh-CN" b="1" dirty="0"/>
          </a:p>
          <a:p>
            <a:pPr eaLnBrk="1" hangingPunct="1">
              <a:lnSpc>
                <a:spcPct val="90000"/>
              </a:lnSpc>
              <a:defRPr/>
            </a:pP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eaLnBrk="1" hangingPunct="1">
              <a:lnSpc>
                <a:spcPct val="90000"/>
              </a:lnSpc>
              <a:defRPr/>
            </a:pPr>
            <a:endParaRPr lang="en-US" altLang="zh-CN" b="1" dirty="0"/>
          </a:p>
          <a:p>
            <a:pPr>
              <a:defRPr/>
            </a:pPr>
            <a:endParaRPr lang="zh-CN" altLang="en-US" dirty="0"/>
          </a:p>
        </p:txBody>
      </p:sp>
      <p:sp>
        <p:nvSpPr>
          <p:cNvPr id="491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B579687-90B6-DB49-ADF7-DC398FBA0DB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ChangeArrowheads="1" noTextEdit="1"/>
          </p:cNvSpPr>
          <p:nvPr>
            <p:ph type="sldImg"/>
          </p:nvPr>
        </p:nvSpPr>
        <p:spPr/>
      </p:sp>
      <p:sp>
        <p:nvSpPr>
          <p:cNvPr id="512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a:t>
            </a:r>
            <a:r>
              <a:rPr lang="en-US" altLang="en-US">
                <a:latin typeface="Arial" panose="020B0604020202020204" pitchFamily="34" charset="0"/>
              </a:rPr>
              <a:t>nteger ALU operations have a latency of 0, since the results can be used on the next clock cycle (without any intervening cycle)</a:t>
            </a:r>
            <a:endParaRPr lang="en-US" altLang="en-US">
              <a:latin typeface="Arial" panose="020B0604020202020204" pitchFamily="34" charset="0"/>
            </a:endParaRPr>
          </a:p>
        </p:txBody>
      </p:sp>
      <p:sp>
        <p:nvSpPr>
          <p:cNvPr id="512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8FFE4967-B6A5-5A4A-B931-49A9A0724C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ChangeArrowheads="1" noTextEdit="1"/>
          </p:cNvSpPr>
          <p:nvPr>
            <p:ph type="sldImg"/>
          </p:nvPr>
        </p:nvSpPr>
        <p:spPr/>
      </p:sp>
      <p:sp>
        <p:nvSpPr>
          <p:cNvPr id="5325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a:t>
            </a:r>
            <a:r>
              <a:rPr lang="en-US" altLang="en-US">
                <a:latin typeface="Arial" panose="020B0604020202020204" pitchFamily="34" charset="0"/>
              </a:rPr>
              <a:t>he number of cycles that must eplase between issuing two oeprations of a given type</a:t>
            </a:r>
            <a:endParaRPr lang="en-US" altLang="en-US">
              <a:latin typeface="Arial" panose="020B0604020202020204" pitchFamily="34" charset="0"/>
            </a:endParaRPr>
          </a:p>
        </p:txBody>
      </p:sp>
      <p:sp>
        <p:nvSpPr>
          <p:cNvPr id="5325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65B4C03-32A3-A44C-A5ED-7D0164F987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ChangeArrowheads="1" noTextEdit="1"/>
          </p:cNvSpPr>
          <p:nvPr>
            <p:ph type="sldImg"/>
          </p:nvPr>
        </p:nvSpPr>
        <p:spPr/>
      </p:sp>
      <p:sp>
        <p:nvSpPr>
          <p:cNvPr id="552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EX</a:t>
            </a:r>
            <a:r>
              <a:rPr lang="zh-CN" altLang="en-US">
                <a:latin typeface="Arial" panose="020B0604020202020204" pitchFamily="34" charset="0"/>
              </a:rPr>
              <a:t> </a:t>
            </a:r>
            <a:r>
              <a:rPr lang="en-US" altLang="zh-CN">
                <a:latin typeface="Arial" panose="020B0604020202020204" pitchFamily="34" charset="0"/>
              </a:rPr>
              <a:t>cycle of ADD: the intervening cycle that stalls the pipeline of load and add [strictly follow the definition of Latency]</a:t>
            </a:r>
            <a:endParaRPr lang="en-US" altLang="zh-CN">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So, latency is 1</a:t>
            </a:r>
            <a:endParaRPr lang="en-US" altLang="en-US">
              <a:latin typeface="Arial" panose="020B0604020202020204" pitchFamily="34" charset="0"/>
            </a:endParaRPr>
          </a:p>
        </p:txBody>
      </p:sp>
      <p:sp>
        <p:nvSpPr>
          <p:cNvPr id="552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305F4FC-FB9A-6549-B833-428CDB4330D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ChangeArrowheads="1" noTextEdit="1"/>
          </p:cNvSpPr>
          <p:nvPr>
            <p:ph type="sldImg"/>
          </p:nvPr>
        </p:nvSpPr>
        <p:spPr/>
      </p:sp>
      <p:sp>
        <p:nvSpPr>
          <p:cNvPr id="573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Only one Intervening Cycles</a:t>
            </a:r>
            <a:endParaRPr lang="zh-CN" altLang="en-US">
              <a:latin typeface="Arial" panose="020B0604020202020204" pitchFamily="34" charset="0"/>
            </a:endParaRPr>
          </a:p>
        </p:txBody>
      </p:sp>
      <p:sp>
        <p:nvSpPr>
          <p:cNvPr id="573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BCABE82-C6CC-9441-80C2-3E041CCDEA8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p:sp>
      <p:sp>
        <p:nvSpPr>
          <p:cNvPr id="3" name="Notes Placeholder 2"/>
          <p:cNvSpPr>
            <a:spLocks noGrp="1"/>
          </p:cNvSpPr>
          <p:nvPr>
            <p:ph type="body" idx="1"/>
          </p:nvPr>
        </p:nvSpPr>
        <p:spPr/>
        <p:txBody>
          <a:bodyPr/>
          <a:lstStyle/>
          <a:p>
            <a:pPr eaLnBrk="1" hangingPunct="1">
              <a:lnSpc>
                <a:spcPct val="90000"/>
              </a:lnSpc>
              <a:defRPr/>
            </a:pPr>
            <a:r>
              <a:rPr lang="en-US" altLang="zh-CN" b="1" dirty="0"/>
              <a:t>Initiation/Repeat Interval</a:t>
            </a:r>
            <a:endParaRPr lang="en-US" altLang="zh-CN" b="1" dirty="0"/>
          </a:p>
          <a:p>
            <a:pPr eaLnBrk="1" hangingPunct="1">
              <a:lnSpc>
                <a:spcPct val="90000"/>
              </a:lnSpc>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a:defRPr/>
            </a:pPr>
            <a:endParaRPr lang="en-US" dirty="0"/>
          </a:p>
          <a:p>
            <a:pPr>
              <a:defRPr/>
            </a:pPr>
            <a:endParaRPr lang="en-US" dirty="0"/>
          </a:p>
          <a:p>
            <a:pPr>
              <a:defRPr/>
            </a:pPr>
            <a:r>
              <a:rPr lang="en-US" dirty="0"/>
              <a:t>**according to the definition of initiation/repeat interval, it quantifies the minimum cycles elapsed between issuing two same-type instructions;</a:t>
            </a:r>
            <a:endParaRPr lang="en-US" dirty="0"/>
          </a:p>
        </p:txBody>
      </p:sp>
      <p:sp>
        <p:nvSpPr>
          <p:cNvPr id="624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FE8302F-879E-604B-AB3D-DE2D554A2D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noTextEdit="1"/>
          </p:cNvSpPr>
          <p:nvPr>
            <p:ph type="sldImg"/>
          </p:nvPr>
        </p:nvSpPr>
        <p:spPr/>
      </p:sp>
      <p:sp>
        <p:nvSpPr>
          <p:cNvPr id="6656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It’s a bit confusing whether an FP divider takes 24 or 25 clock cycles.</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A few slides and online discussion simply take it as 25 clock cycles, this can easily deduce the latency and interval values in the table.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So far, found no detailed explanation of how a 24-cc FP divider has 24-cc latency and 25-cc initiation interval… gg</a:t>
            </a:r>
            <a:endParaRPr lang="zh-CN" altLang="en-US">
              <a:latin typeface="Arial" panose="020B0604020202020204" pitchFamily="34" charset="0"/>
            </a:endParaRPr>
          </a:p>
        </p:txBody>
      </p:sp>
      <p:sp>
        <p:nvSpPr>
          <p:cNvPr id="6656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BC33022-A829-ED4E-BF58-32ADE6B375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ChangeArrowheads="1" noTextEdit="1"/>
          </p:cNvSpPr>
          <p:nvPr>
            <p:ph type="sldImg"/>
          </p:nvPr>
        </p:nvSpPr>
        <p:spPr/>
      </p:sp>
      <p:sp>
        <p:nvSpPr>
          <p:cNvPr id="6963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”.D” extension on the instruction mnemonic indicates double-precision (64-bit) floating-point operations.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EX: compute effective address, using base address register;</a:t>
            </a:r>
            <a:endParaRPr lang="en-US" altLang="en-US">
              <a:latin typeface="Arial" panose="020B0604020202020204" pitchFamily="34" charset="0"/>
            </a:endParaRPr>
          </a:p>
        </p:txBody>
      </p:sp>
      <p:sp>
        <p:nvSpPr>
          <p:cNvPr id="6963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FCEAF9A-F8CD-E145-903D-32F6C326E92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ChangeArrowheads="1" noTextEdit="1"/>
          </p:cNvSpPr>
          <p:nvPr>
            <p:ph type="sldImg"/>
          </p:nvPr>
        </p:nvSpPr>
        <p:spPr/>
      </p:sp>
      <p:sp>
        <p:nvSpPr>
          <p:cNvPr id="716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L</a:t>
            </a:r>
            <a:r>
              <a:rPr lang="en-US" altLang="en-US">
                <a:latin typeface="Arial" panose="020B0604020202020204" pitchFamily="34" charset="0"/>
              </a:rPr>
              <a:t>atency is essentially 1 cycle less than execution depth, so</a:t>
            </a:r>
            <a:endParaRPr lang="en-US" altLang="en-US">
              <a:latin typeface="Arial" panose="020B0604020202020204" pitchFamily="34" charset="0"/>
            </a:endParaRPr>
          </a:p>
          <a:p>
            <a:r>
              <a:rPr lang="en-US" altLang="en-US">
                <a:latin typeface="Arial" panose="020B0604020202020204" pitchFamily="34" charset="0"/>
              </a:rPr>
              <a:t>1 </a:t>
            </a:r>
            <a:r>
              <a:rPr lang="en-US" altLang="en-US">
                <a:latin typeface="Arial" panose="020B0604020202020204" pitchFamily="34" charset="0"/>
                <a:sym typeface="Wingdings" panose="05000000000000000000" pitchFamily="2" charset="2"/>
              </a:rPr>
              <a:t> 0</a:t>
            </a:r>
            <a:endParaRPr lang="en-US" altLang="en-US">
              <a:latin typeface="Arial" panose="020B0604020202020204" pitchFamily="34" charset="0"/>
            </a:endParaRPr>
          </a:p>
          <a:p>
            <a:r>
              <a:rPr lang="en-US" altLang="en-US">
                <a:latin typeface="Arial" panose="020B0604020202020204" pitchFamily="34" charset="0"/>
              </a:rPr>
              <a:t>4 </a:t>
            </a:r>
            <a:r>
              <a:rPr lang="en-US" altLang="en-US">
                <a:latin typeface="Arial" panose="020B0604020202020204" pitchFamily="34" charset="0"/>
                <a:sym typeface="Wingdings" panose="05000000000000000000" pitchFamily="2" charset="2"/>
              </a:rPr>
              <a:t> 3</a:t>
            </a:r>
            <a:endParaRPr lang="en-US" altLang="en-US">
              <a:latin typeface="Arial" panose="020B0604020202020204" pitchFamily="34" charset="0"/>
            </a:endParaRPr>
          </a:p>
          <a:p>
            <a:r>
              <a:rPr lang="en-US" altLang="en-US">
                <a:latin typeface="Arial" panose="020B0604020202020204" pitchFamily="34" charset="0"/>
              </a:rPr>
              <a:t>7 </a:t>
            </a:r>
            <a:r>
              <a:rPr lang="en-US" altLang="en-US">
                <a:latin typeface="Arial" panose="020B0604020202020204" pitchFamily="34" charset="0"/>
                <a:sym typeface="Wingdings" panose="05000000000000000000" pitchFamily="2" charset="2"/>
              </a:rPr>
              <a:t> 6</a:t>
            </a:r>
            <a:endParaRPr lang="en-US" altLang="en-US">
              <a:latin typeface="Arial" panose="020B0604020202020204" pitchFamily="34" charset="0"/>
            </a:endParaRPr>
          </a:p>
        </p:txBody>
      </p:sp>
      <p:sp>
        <p:nvSpPr>
          <p:cNvPr id="716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1677BA-2A68-AE45-A7A5-3F51C364F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noTextEdit="1"/>
          </p:cNvSpPr>
          <p:nvPr>
            <p:ph type="sldImg"/>
          </p:nvPr>
        </p:nvSpPr>
        <p:spPr/>
      </p:sp>
      <p:sp>
        <p:nvSpPr>
          <p:cNvPr id="235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Did u wait until all other students before you finish?</a:t>
            </a:r>
            <a:endParaRPr lang="en-US" altLang="zh-CN">
              <a:latin typeface="Arial" panose="020B0604020202020204" pitchFamily="34" charset="0"/>
            </a:endParaRPr>
          </a:p>
          <a:p>
            <a:r>
              <a:rPr lang="en-US" altLang="zh-CN">
                <a:latin typeface="Arial" panose="020B0604020202020204" pitchFamily="34" charset="0"/>
              </a:rPr>
              <a:t>Apparently not; after we enter the cafeteria, </a:t>
            </a:r>
            <a:endParaRPr lang="zh-CN" altLang="en-US">
              <a:latin typeface="Arial" panose="020B0604020202020204" pitchFamily="34" charset="0"/>
            </a:endParaRPr>
          </a:p>
        </p:txBody>
      </p:sp>
      <p:sp>
        <p:nvSpPr>
          <p:cNvPr id="235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FD285DF-ACF8-7946-B53B-CE18969F47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ChangeArrowheads="1" noTextEdit="1"/>
          </p:cNvSpPr>
          <p:nvPr>
            <p:ph type="sldImg"/>
          </p:nvPr>
        </p:nvSpPr>
        <p:spPr/>
      </p:sp>
      <p:sp>
        <p:nvSpPr>
          <p:cNvPr id="737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1. Because the divide unit is not fully pipelined, structural hazards can occur. These will need to be detected and issuing instructions will need to be stalled. </a:t>
            </a:r>
            <a:endParaRPr lang="en-US" altLang="en-US">
              <a:latin typeface="Arial" panose="020B0604020202020204" pitchFamily="34" charset="0"/>
            </a:endParaRPr>
          </a:p>
          <a:p>
            <a:r>
              <a:rPr lang="en-US" altLang="zh-CN">
                <a:latin typeface="Arial" panose="020B0604020202020204" pitchFamily="34" charset="0"/>
              </a:rPr>
              <a:t>2.</a:t>
            </a:r>
            <a:r>
              <a:rPr lang="zh-CN" altLang="en-US">
                <a:latin typeface="Arial" panose="020B0604020202020204" pitchFamily="34" charset="0"/>
              </a:rPr>
              <a:t> </a:t>
            </a:r>
            <a:r>
              <a:rPr lang="en-US" altLang="en-US">
                <a:latin typeface="Arial" panose="020B0604020202020204" pitchFamily="34" charset="0"/>
              </a:rPr>
              <a:t>Because the instructions have varying running times, the number of register </a:t>
            </a:r>
            <a:endParaRPr lang="en-US" altLang="en-US">
              <a:latin typeface="Arial" panose="020B0604020202020204" pitchFamily="34" charset="0"/>
            </a:endParaRPr>
          </a:p>
          <a:p>
            <a:r>
              <a:rPr lang="en-US" altLang="en-US">
                <a:latin typeface="Arial" panose="020B0604020202020204" pitchFamily="34" charset="0"/>
              </a:rPr>
              <a:t>writes required in a cycle can be larger than 1. </a:t>
            </a:r>
            <a:endParaRPr lang="en-US" altLang="en-US">
              <a:latin typeface="Arial" panose="020B0604020202020204" pitchFamily="34" charset="0"/>
            </a:endParaRPr>
          </a:p>
          <a:p>
            <a:r>
              <a:rPr lang="en-US" altLang="zh-CN">
                <a:latin typeface="Arial" panose="020B0604020202020204" pitchFamily="34" charset="0"/>
              </a:rPr>
              <a:t>3.</a:t>
            </a:r>
            <a:r>
              <a:rPr lang="zh-CN" altLang="en-US">
                <a:latin typeface="Arial" panose="020B0604020202020204" pitchFamily="34" charset="0"/>
              </a:rPr>
              <a:t> </a:t>
            </a:r>
            <a:r>
              <a:rPr lang="en-US" altLang="en-US">
                <a:latin typeface="Arial" panose="020B0604020202020204" pitchFamily="34" charset="0"/>
              </a:rPr>
              <a:t>Write after write (WAW) hazards are possible, since instructions no longer reach WB in order. Note that write after read (WAR) hazards are not possible, since the register reads always occur in ID. </a:t>
            </a:r>
            <a:endParaRPr lang="en-US" altLang="en-US">
              <a:latin typeface="Arial" panose="020B0604020202020204" pitchFamily="34" charset="0"/>
            </a:endParaRPr>
          </a:p>
          <a:p>
            <a:r>
              <a:rPr lang="en-US" altLang="zh-CN">
                <a:latin typeface="Arial" panose="020B0604020202020204" pitchFamily="34" charset="0"/>
              </a:rPr>
              <a:t>4.</a:t>
            </a:r>
            <a:r>
              <a:rPr lang="zh-CN" altLang="en-US">
                <a:latin typeface="Arial" panose="020B0604020202020204" pitchFamily="34" charset="0"/>
              </a:rPr>
              <a:t> </a:t>
            </a:r>
            <a:r>
              <a:rPr lang="en-US" altLang="en-US">
                <a:latin typeface="Arial" panose="020B0604020202020204" pitchFamily="34" charset="0"/>
              </a:rPr>
              <a:t>Instructions can complete in a different order than they were issued, causing problems with exceptions; we deal with this in the next subsection. </a:t>
            </a:r>
            <a:endParaRPr lang="en-US" altLang="en-US">
              <a:latin typeface="Arial" panose="020B0604020202020204" pitchFamily="34" charset="0"/>
            </a:endParaRPr>
          </a:p>
          <a:p>
            <a:r>
              <a:rPr lang="en-US" altLang="zh-CN">
                <a:latin typeface="Arial" panose="020B0604020202020204" pitchFamily="34" charset="0"/>
              </a:rPr>
              <a:t>5.</a:t>
            </a:r>
            <a:r>
              <a:rPr lang="zh-CN" altLang="en-US">
                <a:latin typeface="Arial" panose="020B0604020202020204" pitchFamily="34" charset="0"/>
              </a:rPr>
              <a:t> </a:t>
            </a:r>
            <a:r>
              <a:rPr lang="en-US" altLang="en-US">
                <a:latin typeface="Arial" panose="020B0604020202020204" pitchFamily="34" charset="0"/>
              </a:rPr>
              <a:t>Because of longer latency of operations, stalls for RAW hazards will be more frequent.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737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7BA4B64-5987-9247-8CF1-E623DBF25F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noChangeArrowheads="1" noTextEdit="1"/>
          </p:cNvSpPr>
          <p:nvPr>
            <p:ph type="sldImg"/>
          </p:nvPr>
        </p:nvSpPr>
        <p:spPr/>
      </p:sp>
      <p:sp>
        <p:nvSpPr>
          <p:cNvPr id="7782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Cases for competing accesses over memory and register</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For MEM:</a:t>
            </a:r>
            <a:endParaRPr lang="en-US" altLang="zh-CN">
              <a:latin typeface="Arial" panose="020B0604020202020204" pitchFamily="34" charset="0"/>
            </a:endParaRPr>
          </a:p>
          <a:p>
            <a:r>
              <a:rPr lang="en-US" altLang="zh-CN">
                <a:latin typeface="Arial" panose="020B0604020202020204" pitchFamily="34" charset="0"/>
              </a:rPr>
              <a:t>Note that although the MUL.D, ADD.D and L.D all are in the MEM stage in clock cycle 10,</a:t>
            </a:r>
            <a:endParaRPr lang="en-US" altLang="zh-CN">
              <a:latin typeface="Arial" panose="020B0604020202020204" pitchFamily="34" charset="0"/>
            </a:endParaRPr>
          </a:p>
          <a:p>
            <a:r>
              <a:rPr lang="en-US" altLang="zh-CN">
                <a:latin typeface="Arial" panose="020B0604020202020204" pitchFamily="34" charset="0"/>
              </a:rPr>
              <a:t>Only the L.D actually uses the memory, so no structure hazard exists for MEM.</a:t>
            </a:r>
            <a:endParaRPr lang="zh-CN" altLang="en-US">
              <a:latin typeface="Arial" panose="020B0604020202020204" pitchFamily="34" charset="0"/>
            </a:endParaRPr>
          </a:p>
        </p:txBody>
      </p:sp>
      <p:sp>
        <p:nvSpPr>
          <p:cNvPr id="7782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E6A36DA-A740-B94D-852C-C5B7737A1D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p:sp>
      <p:sp>
        <p:nvSpPr>
          <p:cNvPr id="7987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If the instruction in ID needs to use the register file at the same time as an instruction already issued, the instruction in ID is stalled for a cycle. On each clock the reservation register is shifted 1 bit. This implemen- tation has an advantage: It maintains the property that all interlock detection and stall insertion occurs in the ID stage. The cost is the addition of the shift register and write conflict logic.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7987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BBA3D2B-36C0-3148-B635-3ADDA6E49A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ChangeArrowheads="1" noTextEdit="1"/>
          </p:cNvSpPr>
          <p:nvPr>
            <p:ph type="sldImg"/>
          </p:nvPr>
        </p:nvSpPr>
        <p:spPr/>
      </p:sp>
      <p:sp>
        <p:nvSpPr>
          <p:cNvPr id="8192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An alternative scheme is to stall a conflicting instruction when it tries to enter either the MEM or WB stage. If we wait to stall the conflicting instructions until they want to enter the MEM or WB stage, we can choose to stall either instruc- tion. A simple, though sometimes suboptimal, heuristic is to give priority to the unit with the longest latency, since that is the one most likely to have caused another instruction to be stalled for a RAW hazard.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The advantage of this scheme is that it does not require us to detect the conflict until the entrance of the MEM or WB stage, where it is easy to see. </a:t>
            </a:r>
            <a:endParaRPr lang="en-US" altLang="en-US">
              <a:latin typeface="Arial" panose="020B0604020202020204" pitchFamily="34" charset="0"/>
            </a:endParaRPr>
          </a:p>
          <a:p>
            <a:r>
              <a:rPr lang="en-US" altLang="en-US">
                <a:latin typeface="Arial" panose="020B0604020202020204" pitchFamily="34" charset="0"/>
              </a:rPr>
              <a:t>The disadvantage is that it complicates pipe- line control, as stalls can now arise from two places.</a:t>
            </a:r>
            <a:endParaRPr lang="en-US" altLang="en-US">
              <a:latin typeface="Arial" panose="020B0604020202020204" pitchFamily="34" charset="0"/>
            </a:endParaRPr>
          </a:p>
          <a:p>
            <a:r>
              <a:rPr lang="en-US" altLang="en-US">
                <a:latin typeface="Arial" panose="020B0604020202020204" pitchFamily="34" charset="0"/>
              </a:rPr>
              <a:t>Notice that stalling before entering MEM will cause the EX, A4, or M7 stage to be occupied, possibly forc- ing the stall to trickle back in the pipeline. Likewise, stalling before WB would cause MEM to back up.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8192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379BF7E-ECBD-A34D-94B6-FD8DED07165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ChangeArrowheads="1" noTextEdit="1"/>
          </p:cNvSpPr>
          <p:nvPr>
            <p:ph type="sldImg"/>
          </p:nvPr>
        </p:nvSpPr>
        <p:spPr/>
      </p:sp>
      <p:sp>
        <p:nvSpPr>
          <p:cNvPr id="8601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If the L.D instruction were issued one cycle earlier and had a destination of F2, then it would create a WAW hazard, because it would write F2 one cycle earlier than the ADD.D.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Note that this hazard only occurs when the result of the ADD.D is overwritten </a:t>
            </a:r>
            <a:r>
              <a:rPr lang="en-US" altLang="en-US" i="1">
                <a:latin typeface="Arial" panose="020B0604020202020204" pitchFamily="34" charset="0"/>
              </a:rPr>
              <a:t>without </a:t>
            </a:r>
            <a:r>
              <a:rPr lang="en-US" altLang="en-US">
                <a:latin typeface="Arial" panose="020B0604020202020204" pitchFamily="34" charset="0"/>
              </a:rPr>
              <a:t>any instruction ever using it! If there were a use of F2 between the ADD.D and the L.D, the pipeline would need to be stalled for a RAW hazard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8601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6B8508F-20FC-C347-AB04-16F0708D2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ChangeArrowheads="1" noTextEdit="1"/>
          </p:cNvSpPr>
          <p:nvPr>
            <p:ph type="sldImg"/>
          </p:nvPr>
        </p:nvSpPr>
        <p:spPr/>
      </p:sp>
      <p:sp>
        <p:nvSpPr>
          <p:cNvPr id="8806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first approach is to delay the issue of the load instruction until the ADD.D enters MEM.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8806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53D00B6-5703-CD46-AB11-ACD8134421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ChangeArrowheads="1" noTextEdit="1"/>
          </p:cNvSpPr>
          <p:nvPr>
            <p:ph type="sldImg"/>
          </p:nvPr>
        </p:nvSpPr>
        <p:spPr/>
      </p:sp>
      <p:sp>
        <p:nvSpPr>
          <p:cNvPr id="9011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sec-ond approach is to stamp out the result of the ADD.D by detecting the hazard and changing the control so that the ADD.D does not write its result. </a:t>
            </a:r>
            <a:endParaRPr lang="en-US" altLang="en-US">
              <a:latin typeface="Arial" panose="020B0604020202020204" pitchFamily="34" charset="0"/>
            </a:endParaRPr>
          </a:p>
        </p:txBody>
      </p:sp>
      <p:sp>
        <p:nvSpPr>
          <p:cNvPr id="9011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A10CFBC-1D86-8144-8BD4-CCF8F5AC9A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ChangeArrowheads="1" noTextEdit="1"/>
          </p:cNvSpPr>
          <p:nvPr>
            <p:ph type="sldImg"/>
          </p:nvPr>
        </p:nvSpPr>
        <p:spPr/>
      </p:sp>
      <p:sp>
        <p:nvSpPr>
          <p:cNvPr id="9216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goal of both solutions is to make sure that L.D finally decides the state of F2 according to the program logic.</a:t>
            </a:r>
            <a:endParaRPr lang="en-US" altLang="en-US">
              <a:latin typeface="Arial" panose="020B0604020202020204" pitchFamily="34" charset="0"/>
            </a:endParaRPr>
          </a:p>
        </p:txBody>
      </p:sp>
      <p:sp>
        <p:nvSpPr>
          <p:cNvPr id="9216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1226265-BEC9-B548-8440-EA4049BCC5E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ChangeArrowheads="1" noTextEdit="1"/>
          </p:cNvSpPr>
          <p:nvPr>
            <p:ph type="sldImg"/>
          </p:nvPr>
        </p:nvSpPr>
        <p:spPr/>
      </p:sp>
      <p:sp>
        <p:nvSpPr>
          <p:cNvPr id="9728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ktnl,</a:t>
            </a:r>
            <a:r>
              <a:rPr lang="zh-CN" altLang="en-US">
                <a:latin typeface="Arial" panose="020B0604020202020204" pitchFamily="34" charset="0"/>
              </a:rPr>
              <a:t> </a:t>
            </a:r>
            <a:r>
              <a:rPr lang="en-US" altLang="zh-CN">
                <a:latin typeface="Arial" panose="020B0604020202020204" pitchFamily="34" charset="0"/>
              </a:rPr>
              <a:t>i is vegetable</a:t>
            </a:r>
            <a:endParaRPr lang="en-US" altLang="en-US">
              <a:latin typeface="Arial" panose="020B0604020202020204" pitchFamily="34" charset="0"/>
            </a:endParaRPr>
          </a:p>
        </p:txBody>
      </p:sp>
      <p:sp>
        <p:nvSpPr>
          <p:cNvPr id="9728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88764CD-6370-2647-95F0-2FA0BE62D9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p:sp>
      <p:sp>
        <p:nvSpPr>
          <p:cNvPr id="9933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Instructions can complete in a different order than they were issued, causing problems with exceptions;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9933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E433F58-FFF2-984A-9D3B-1CC6448DCC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p:nvPr>
        </p:nvSpPr>
        <p:spPr/>
      </p:sp>
      <p:sp>
        <p:nvSpPr>
          <p:cNvPr id="2560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Queue, to order first</a:t>
            </a:r>
            <a:endParaRPr lang="zh-CN" altLang="en-US">
              <a:latin typeface="Arial" panose="020B0604020202020204" pitchFamily="34" charset="0"/>
            </a:endParaRPr>
          </a:p>
        </p:txBody>
      </p:sp>
      <p:sp>
        <p:nvSpPr>
          <p:cNvPr id="2560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C8E5210-E037-E74C-93E1-34E9265F61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ChangeArrowheads="1" noTextEdit="1"/>
          </p:cNvSpPr>
          <p:nvPr>
            <p:ph type="sldImg"/>
          </p:nvPr>
        </p:nvSpPr>
        <p:spPr/>
      </p:sp>
      <p:sp>
        <p:nvSpPr>
          <p:cNvPr id="102402"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Check for structural hazards</a:t>
            </a:r>
            <a:r>
              <a:rPr lang="en-US" altLang="en-US">
                <a:latin typeface="Arial" panose="020B0604020202020204" pitchFamily="34" charset="0"/>
              </a:rPr>
              <a:t>—Wait until the required functional unit is not busy (this is only needed for divides in this pipeline) and make sure the regis- ter write port is available when it will be needed.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02403"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29AAA0D-184A-C941-BEFB-40546DF0D7D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ChangeArrowheads="1" noTextEdit="1"/>
          </p:cNvSpPr>
          <p:nvPr>
            <p:ph type="sldImg"/>
          </p:nvPr>
        </p:nvSpPr>
        <p:spPr/>
      </p:sp>
      <p:sp>
        <p:nvSpPr>
          <p:cNvPr id="10445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Wait until the source registers are not listed as pending destinations in a pipeline register that will not be available when this instruction needs the result. A number of checks must be made here, depending on both the source instruction, which determines when the result will be avail- able, and the destination instruction, which determines when the value is needed.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For example, if the instruction in ID is an FP operation with source reg- ister F2, then F2 cannot be listed as a destination in ID/A1, A1/A2, or A2/A3, which correspond to FP add instructions that will not be finished when the instruction in ID needs a result. (ID/A1 is the portion of the output register of ID that is sent to A1.) Divide is somewhat more tricky, if we want to allow the last few cycles of a divide to be overlapped, since we need to handle the case when a divide is close to finishing as special. In practice, designers might ignore this optimization in favor of a simpler issue test.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0445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C80A34-6060-0E48-8580-DC8C8885995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ChangeArrowheads="1" noTextEdit="1"/>
          </p:cNvSpPr>
          <p:nvPr>
            <p:ph type="sldImg"/>
          </p:nvPr>
        </p:nvSpPr>
        <p:spPr/>
      </p:sp>
      <p:sp>
        <p:nvSpPr>
          <p:cNvPr id="1064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Check for a WAW data hazard—</a:t>
            </a:r>
            <a:r>
              <a:rPr lang="en-US" altLang="en-US">
                <a:latin typeface="Arial" panose="020B0604020202020204" pitchFamily="34" charset="0"/>
              </a:rPr>
              <a:t>Determine if any instruction in A1, . . . , A4, D, M1, . . . , M7 has the same register destination as this instruction. If so, stall the issue of the instruction in ID.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064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8331B70-8B97-2E4D-BB3D-8491160544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ChangeArrowheads="1" noTextEdit="1"/>
          </p:cNvSpPr>
          <p:nvPr>
            <p:ph type="sldImg"/>
          </p:nvPr>
        </p:nvSpPr>
        <p:spPr/>
      </p:sp>
      <p:sp>
        <p:nvSpPr>
          <p:cNvPr id="10854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Check for a WAW data hazard—</a:t>
            </a:r>
            <a:r>
              <a:rPr lang="en-US" altLang="en-US">
                <a:latin typeface="Arial" panose="020B0604020202020204" pitchFamily="34" charset="0"/>
              </a:rPr>
              <a:t>Determine if any instruction in A1, . . . , A4, D, M1, . . . , M7 has the same register destination as this instruction. If so, stall the issue of the instruction in ID.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0854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84D9BAC-7A0C-B44C-88CD-6FE848CC267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ChangeArrowheads="1" noTextEdit="1"/>
          </p:cNvSpPr>
          <p:nvPr>
            <p:ph type="sldImg"/>
          </p:nvPr>
        </p:nvSpPr>
        <p:spPr/>
      </p:sp>
      <p:sp>
        <p:nvSpPr>
          <p:cNvPr id="110594"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Check for a WAW data hazard—</a:t>
            </a:r>
            <a:r>
              <a:rPr lang="en-US" altLang="en-US">
                <a:latin typeface="Arial" panose="020B0604020202020204" pitchFamily="34" charset="0"/>
              </a:rPr>
              <a:t>Determine if any instruction in A1, . . . , A4, D, M1, . . . , M7 has the same register destination as this instruction. If so, stall the issue of the instruction in ID.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t>
            </a:r>
            <a:endParaRPr lang="en-US" altLang="en-US">
              <a:latin typeface="Arial" panose="020B0604020202020204" pitchFamily="34" charset="0"/>
            </a:endParaRPr>
          </a:p>
          <a:p>
            <a:r>
              <a:rPr lang="en-US" altLang="en-US">
                <a:latin typeface="Arial" panose="020B0604020202020204" pitchFamily="34" charset="0"/>
              </a:rPr>
              <a:t>The difficult situation is to detect that the L.D might finish before the ADD.D, because that requires knowing the length of the pipeline and the current position of the ADD.D. Luckily, this code sequence (two writes with no intervening read) will be very rare, so we can use a simple solution: If an instruc- tion in ID wants to write the same register as an instruction already issued, do not issue the instruction to EX.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10595"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8855EF-18D0-864F-9444-D9DD074802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ChangeArrowheads="1" noTextEdit="1"/>
          </p:cNvSpPr>
          <p:nvPr>
            <p:ph type="sldImg"/>
          </p:nvPr>
        </p:nvSpPr>
        <p:spPr/>
      </p:sp>
      <p:sp>
        <p:nvSpPr>
          <p:cNvPr id="11264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forwarding can be implemented by checking if the destination register in any of the EX/MEM, A4/MEM, M7/MEM, D/MEM, or MEM/WB registers is one of the source registers of a floating-point instruction. If so, the appropriate input multiplexer will have to be enabled so as to choose the forwarded data.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112643"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B2DF3F5-6765-A646-8BF1-B595B43791C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ChangeArrowheads="1" noTextEdit="1"/>
          </p:cNvSpPr>
          <p:nvPr>
            <p:ph type="sldImg"/>
          </p:nvPr>
        </p:nvSpPr>
        <p:spPr/>
      </p:sp>
      <p:sp>
        <p:nvSpPr>
          <p:cNvPr id="1146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46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F3549BA-3DBB-9B4A-AC45-7F1F847385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ChangeArrowheads="1" noTextEdit="1"/>
          </p:cNvSpPr>
          <p:nvPr>
            <p:ph type="sldImg"/>
          </p:nvPr>
        </p:nvSpPr>
        <p:spPr/>
      </p:sp>
      <p:sp>
        <p:nvSpPr>
          <p:cNvPr id="1167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first is to ignore the problem and settle for imprecise exceptions. This approach was used in the 1960s and early 1970s. It is still used in some supercomputers, where certain classes of exceptions are not allowed or are handled by the hardware without stopping the pipeline. It is difficult to use this approach in most processors built today because of features such as virtual memory and the IEEE floating-point standard that essentially require precise exceptions through a combination of hardware and software. As mentioned ear- lier, some recent processors have solved this problem by introducing two modes of execution: a fast, but possibly imprecise mode and a slower, precise mode. The slower precise mode is implemented either with a mode switch or by insertion of explicit instructions that test for FP exceptions. In either case, the amount of overlap and reordering permitted in the FP pipeline is significantly restricted so that effectively only one FP instruction is active at a time. This solution is used in the DEC Alpha 21064 and 21164, in the IBM Power1 and Power2, and in the MIPS R8000.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 second approach is to buffer the results of an operation until all the opera- tions that were issued earlier are complete. Some CPUs actually use this solution, but it becomes expensive when the difference in running times among operations is large, since the number of results to buffer can become large. Furthermore, results from the queue must be bypassed to continue issuing instructions while waiting for the longer instruction. This requires a large number of comparators and a very large multiplexer. </a:t>
            </a:r>
            <a:endParaRPr lang="en-US" altLang="en-US">
              <a:latin typeface="Arial" panose="020B0604020202020204" pitchFamily="34" charset="0"/>
            </a:endParaRPr>
          </a:p>
          <a:p>
            <a:r>
              <a:rPr lang="en-US" altLang="en-US">
                <a:latin typeface="Arial" panose="020B0604020202020204" pitchFamily="34" charset="0"/>
              </a:rPr>
              <a:t>There are two viable variations on this basic approach. The first is a </a:t>
            </a:r>
            <a:r>
              <a:rPr lang="en-US" altLang="en-US" i="1">
                <a:latin typeface="Arial" panose="020B0604020202020204" pitchFamily="34" charset="0"/>
              </a:rPr>
              <a:t>history file</a:t>
            </a:r>
            <a:r>
              <a:rPr lang="en-US" altLang="en-US">
                <a:latin typeface="Arial" panose="020B0604020202020204" pitchFamily="34" charset="0"/>
              </a:rPr>
              <a:t>, used in the CYBER 180/990. The history file keeps track of the original val- ues of registers. When an exception occurs and the state must be rolled back ear- lier than some instruction that completed out of order, the original value of the register can be restored from the history file. A similar technique is used for auto- increment and autodecrement addressing on processors such as VAXes. Another approach, the </a:t>
            </a:r>
            <a:r>
              <a:rPr lang="en-US" altLang="en-US" i="1">
                <a:latin typeface="Arial" panose="020B0604020202020204" pitchFamily="34" charset="0"/>
              </a:rPr>
              <a:t>future file</a:t>
            </a:r>
            <a:r>
              <a:rPr lang="en-US" altLang="en-US">
                <a:latin typeface="Arial" panose="020B0604020202020204" pitchFamily="34" charset="0"/>
              </a:rPr>
              <a:t>, proposed by Smith and Pleszkun [1988], keeps the newer value of a register; when all earlier instructions have completed, the main register file is updated from the future file. On an exception, the main register file has the precise values for the interrupted state. In Chapter 3, we saw extensions of this idea which are used in processors such as the PowerPC 620 and the MIPS R10000 to allow overlap and reordering while preserving precise exceptions.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A third technique in use is to allow the exceptions to become somewhat imprecise, but to keep enough information so that the trap-handling routines can create a precise sequence for the exception. This means knowing what operations were in the pipeline and their PCs. Then, after handling the exception, the soft- ware finishes any instructions that precede the latest instruction completed, and the sequence can restart. </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The final technique is a hybrid scheme that allows the instruction issue to continue only if it is certain that all the instructions before the issuing instruction will complete without causing an exception. This guarantees that when an excep- tion occurs, no instructions after the interrupting one will be completed and all of the instructions before the interrupting one can be completed. This sometimes means stalling the CPU to maintain precise exceptions. To make this scheme work, the floating-point functional units must determine if an exception is possi- ble early in the EX stage (in the first 3 clock cycles in the MIPS pipeline), so as to prevent further instructions from completing. This scheme is used in the MIPS R2000/3000, the R4000, and the Intel Pentium. </a:t>
            </a:r>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1167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645D834-EC38-BC4E-8A4C-5B867ED0583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In this section, we look at the pipeline structure and performance of the MIPS R4000 processor family, which includes the 4400. The MIPS architecture and RISC V are very similar, differing only in a few instructions, including a delayed branch in the MIPS ISA. The R4000 implements MIPS64 but uses a deeper pipe- line than that of our five-stage design both for integer and FP programs. This dee- per pipeline allows it to achieve higher clock rates by decomposing the five-stage integer pipeline into eight stages. Because cache access is particularly time critical, the extra pipeline stages come from decomposing the memory access. This type of deeper pipelining is sometimes called </a:t>
            </a:r>
            <a:r>
              <a:rPr lang="en-US" sz="1200" kern="1200" dirty="0" err="1">
                <a:solidFill>
                  <a:schemeClr val="tx1"/>
                </a:solidFill>
                <a:effectLst/>
                <a:latin typeface="Arial" panose="020B0604020202020204" pitchFamily="34" charset="0"/>
                <a:ea typeface="宋体" panose="02010600030101010101" pitchFamily="2" charset="-122"/>
                <a:cs typeface="+mn-cs"/>
              </a:rPr>
              <a:t>superpipelining</a:t>
            </a:r>
            <a:r>
              <a:rPr lang="en-US" sz="1200" kern="1200" dirty="0">
                <a:solidFill>
                  <a:schemeClr val="tx1"/>
                </a:solidFill>
                <a:effectLst/>
                <a:latin typeface="Arial" panose="020B0604020202020204" pitchFamily="34" charset="0"/>
                <a:ea typeface="宋体" panose="02010600030101010101"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noChangeArrowheads="1" noTextEdit="1"/>
          </p:cNvSpPr>
          <p:nvPr>
            <p:ph type="sldImg"/>
          </p:nvPr>
        </p:nvSpPr>
        <p:spPr/>
      </p:sp>
      <p:sp>
        <p:nvSpPr>
          <p:cNvPr id="11981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some stage becomes shorter, it requires less time to complete;</a:t>
            </a:r>
            <a:endParaRPr lang="en-US" altLang="zh-CN">
              <a:latin typeface="Arial" panose="020B0604020202020204" pitchFamily="34" charset="0"/>
            </a:endParaRPr>
          </a:p>
          <a:p>
            <a:r>
              <a:rPr lang="en-US" altLang="zh-CN">
                <a:latin typeface="Arial" panose="020B0604020202020204" pitchFamily="34" charset="0"/>
              </a:rPr>
              <a:t>So a shorter clock cycle, so higher clock rate…;</a:t>
            </a:r>
            <a:endParaRPr lang="en-US" altLang="zh-CN">
              <a:latin typeface="Arial" panose="020B0604020202020204" pitchFamily="34" charset="0"/>
            </a:endParaRPr>
          </a:p>
          <a:p>
            <a:endParaRPr lang="en-US" altLang="zh-CN">
              <a:latin typeface="Arial" panose="020B0604020202020204" pitchFamily="34" charset="0"/>
            </a:endParaRPr>
          </a:p>
          <a:p>
            <a:r>
              <a:rPr lang="en-US" altLang="en-US">
                <a:latin typeface="Arial" panose="020B0604020202020204" pitchFamily="34" charset="0"/>
              </a:rPr>
              <a:t>This deeper pipeline allows it to achieve higher clock rates by decomposing the five-stage integer pipeline into eight stages.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11981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E011AE3-5902-044A-B20B-D7084D9A30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Pay for what u order</a:t>
            </a:r>
            <a:endParaRPr lang="zh-CN" altLang="en-US">
              <a:latin typeface="Arial" panose="020B0604020202020204" pitchFamily="34" charset="0"/>
            </a:endParaRPr>
          </a:p>
        </p:txBody>
      </p:sp>
      <p:sp>
        <p:nvSpPr>
          <p:cNvPr id="276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A90669F-E116-BB45-9653-6EE4B8A52A9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noChangeArrowheads="1" noTextEdit="1"/>
          </p:cNvSpPr>
          <p:nvPr>
            <p:ph type="sldImg"/>
          </p:nvPr>
        </p:nvSpPr>
        <p:spPr/>
      </p:sp>
      <p:sp>
        <p:nvSpPr>
          <p:cNvPr id="1218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Because cache access is particularly time critical, the extra pipeline stages come from decomposing the memory access. </a:t>
            </a:r>
            <a:endParaRPr lang="en-US" altLang="en-US">
              <a:latin typeface="Arial" panose="020B0604020202020204" pitchFamily="34" charset="0"/>
            </a:endParaRPr>
          </a:p>
          <a:p>
            <a:r>
              <a:rPr lang="en-US" altLang="en-US">
                <a:latin typeface="Arial" panose="020B0604020202020204" pitchFamily="34" charset="0"/>
              </a:rPr>
              <a:t>This type of deeper pipelining is sometimes called </a:t>
            </a:r>
            <a:r>
              <a:rPr lang="en-US" altLang="en-US" i="1">
                <a:latin typeface="Arial" panose="020B0604020202020204" pitchFamily="34" charset="0"/>
              </a:rPr>
              <a:t>superpipelining</a:t>
            </a:r>
            <a:r>
              <a:rPr lang="en-US" altLang="en-US">
                <a:latin typeface="Arial" panose="020B0604020202020204" pitchFamily="34" charset="0"/>
              </a:rPr>
              <a:t>. </a:t>
            </a:r>
            <a:endParaRPr lang="en-US" altLang="en-US">
              <a:latin typeface="Arial" panose="020B0604020202020204" pitchFamily="34" charset="0"/>
            </a:endParaRPr>
          </a:p>
          <a:p>
            <a:endParaRPr lang="zh-CN" altLang="en-US">
              <a:latin typeface="Arial" panose="020B0604020202020204" pitchFamily="34" charset="0"/>
            </a:endParaRPr>
          </a:p>
        </p:txBody>
      </p:sp>
      <p:sp>
        <p:nvSpPr>
          <p:cNvPr id="1218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E70698C-151A-4049-8FDA-D13ADD71A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ChangeArrowheads="1" noTextEdit="1"/>
          </p:cNvSpPr>
          <p:nvPr>
            <p:ph type="sldImg"/>
          </p:nvPr>
        </p:nvSpPr>
        <p:spPr/>
      </p:sp>
      <p:sp>
        <p:nvSpPr>
          <p:cNvPr id="13209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Recall the definition of latency: the number of intervening clock cycles in pipeline between the instruction that produces the result and the instruction that uses the result;</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that load delays are 2 cycles, since the data value is available at the end of DS. </a:t>
            </a:r>
            <a:endParaRPr lang="en-US" altLang="en-US">
              <a:latin typeface="Arial" panose="020B0604020202020204" pitchFamily="34" charset="0"/>
            </a:endParaRPr>
          </a:p>
          <a:p>
            <a:r>
              <a:rPr lang="en-US" altLang="en-US">
                <a:latin typeface="Arial" panose="020B0604020202020204" pitchFamily="34" charset="0"/>
              </a:rPr>
              <a:t>(TC for tag checking)</a:t>
            </a:r>
            <a:endParaRPr lang="en-US" altLang="en-US">
              <a:latin typeface="Arial" panose="020B0604020202020204" pitchFamily="34" charset="0"/>
            </a:endParaRPr>
          </a:p>
        </p:txBody>
      </p:sp>
      <p:sp>
        <p:nvSpPr>
          <p:cNvPr id="13209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30BD6F8-AF48-4141-AD3C-111EBFCADE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ChangeArrowheads="1" noTextEdit="1"/>
          </p:cNvSpPr>
          <p:nvPr>
            <p:ph type="sldImg"/>
          </p:nvPr>
        </p:nvSpPr>
        <p:spPr/>
      </p:sp>
      <p:sp>
        <p:nvSpPr>
          <p:cNvPr id="13517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B</a:t>
            </a:r>
            <a:r>
              <a:rPr lang="en-US" altLang="en-US">
                <a:latin typeface="Arial" panose="020B0604020202020204" pitchFamily="34" charset="0"/>
              </a:rPr>
              <a:t>ranch computes and test branch condition, computes branch target address;</a:t>
            </a:r>
            <a:endParaRPr lang="en-US" altLang="en-US">
              <a:latin typeface="Arial" panose="020B0604020202020204" pitchFamily="34" charset="0"/>
            </a:endParaRPr>
          </a:p>
          <a:p>
            <a:r>
              <a:rPr lang="en-US" altLang="en-US">
                <a:latin typeface="Arial" panose="020B0604020202020204" pitchFamily="34" charset="0"/>
              </a:rPr>
              <a:t>I</a:t>
            </a:r>
            <a:r>
              <a:rPr lang="en-US" altLang="en-US">
                <a:latin typeface="Arial" panose="020B0604020202020204" pitchFamily="34" charset="0"/>
              </a:rPr>
              <a:t>f a branch is taken, then the branch target address is the result used by subsequent instructions;</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rPr>
              <a:t>That is, the target uses the result generated by the branch instruction, 3 intervening clock cycles as shown in the figure;</a:t>
            </a:r>
            <a:endParaRPr lang="en-US" altLang="en-US">
              <a:latin typeface="Arial" panose="020B0604020202020204" pitchFamily="34" charset="0"/>
            </a:endParaRPr>
          </a:p>
        </p:txBody>
      </p:sp>
      <p:sp>
        <p:nvSpPr>
          <p:cNvPr id="13517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CB4BEA7-D011-744C-BC0C-49ED5F8979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p:cNvSpPr>
            <a:spLocks noGrp="1" noRot="1" noChangeAspect="1" noChangeArrowheads="1" noTextEdit="1"/>
          </p:cNvSpPr>
          <p:nvPr>
            <p:ph type="sldImg"/>
          </p:nvPr>
        </p:nvSpPr>
        <p:spPr/>
      </p:sp>
      <p:sp>
        <p:nvSpPr>
          <p:cNvPr id="3" name="备注占位符 2"/>
          <p:cNvSpPr>
            <a:spLocks noGrp="1"/>
          </p:cNvSpPr>
          <p:nvPr>
            <p:ph type="body" idx="1"/>
          </p:nvPr>
        </p:nvSpPr>
        <p:spPr/>
        <p:txBody>
          <a:bodyPr>
            <a:normAutofit fontScale="92500" lnSpcReduction="20000"/>
          </a:bodyPr>
          <a:lstStyle/>
          <a:p>
            <a:pPr>
              <a:defRPr/>
            </a:pPr>
            <a:r>
              <a:rPr lang="en-US" altLang="zh-CN" b="1" dirty="0"/>
              <a:t>Delay slot</a:t>
            </a:r>
            <a:r>
              <a:rPr lang="en-US" altLang="zh-CN" dirty="0"/>
              <a:t>: https://en.wikipedia.org/wiki/Delay_slot</a:t>
            </a:r>
            <a:endParaRPr lang="en-US" altLang="zh-CN" dirty="0"/>
          </a:p>
          <a:p>
            <a:pPr>
              <a:defRPr/>
            </a:pPr>
            <a:r>
              <a:rPr lang="en-US" dirty="0"/>
              <a:t>In </a:t>
            </a:r>
            <a:r>
              <a:rPr lang="en-US" dirty="0">
                <a:hlinkClick r:id="rId3" tooltip="Computer architecture"/>
              </a:rPr>
              <a:t>computer architecture</a:t>
            </a:r>
            <a:r>
              <a:rPr lang="en-US" dirty="0"/>
              <a:t>, a </a:t>
            </a:r>
            <a:r>
              <a:rPr lang="en-US" b="1" dirty="0"/>
              <a:t>delay slot</a:t>
            </a:r>
            <a:r>
              <a:rPr lang="en-US" dirty="0"/>
              <a:t> is an instruction slot that gets executed without the effects of a preceding instruction. The most common form is a single arbitrary instruction located immediately after a </a:t>
            </a:r>
            <a:r>
              <a:rPr lang="en-US" dirty="0">
                <a:hlinkClick r:id="rId4" tooltip="Branch (computer science)"/>
              </a:rPr>
              <a:t>branch</a:t>
            </a:r>
            <a:r>
              <a:rPr lang="en-US" dirty="0"/>
              <a:t> </a:t>
            </a:r>
            <a:r>
              <a:rPr lang="en-US" dirty="0">
                <a:hlinkClick r:id="rId5" tooltip="Instruction (computer science)"/>
              </a:rPr>
              <a:t>instruction</a:t>
            </a:r>
            <a:r>
              <a:rPr lang="en-US" dirty="0"/>
              <a:t> on a </a:t>
            </a:r>
            <a:r>
              <a:rPr lang="en-US" dirty="0">
                <a:hlinkClick r:id="rId6" tooltip="RISC"/>
              </a:rPr>
              <a:t>RISC</a:t>
            </a:r>
            <a:r>
              <a:rPr lang="en-US" dirty="0"/>
              <a:t> or </a:t>
            </a:r>
            <a:r>
              <a:rPr lang="en-US" dirty="0">
                <a:hlinkClick r:id="rId7" tooltip="Digital signal processor"/>
              </a:rPr>
              <a:t>DSP</a:t>
            </a:r>
            <a:r>
              <a:rPr lang="en-US" dirty="0"/>
              <a:t> architecture; this instruction will execute even if the preceding branch is taken. Thus, by design, the instructions appear to execute in an illogical or incorrect order. It is typical for </a:t>
            </a:r>
            <a:r>
              <a:rPr lang="en-US" dirty="0">
                <a:hlinkClick r:id="rId8" tooltip="Assembly language"/>
              </a:rPr>
              <a:t>assemblers</a:t>
            </a:r>
            <a:r>
              <a:rPr lang="en-US" dirty="0"/>
              <a:t> to automatically reorder instructions by default, hiding the awkwardness from assembly developers and compilers.</a:t>
            </a:r>
            <a:endParaRPr lang="en-US" dirty="0"/>
          </a:p>
          <a:p>
            <a:pPr>
              <a:defRPr/>
            </a:pPr>
            <a:endParaRPr lang="en-US" altLang="zh-CN" dirty="0"/>
          </a:p>
          <a:p>
            <a:pPr>
              <a:defRPr/>
            </a:pPr>
            <a:r>
              <a:rPr lang="en-US" altLang="zh-CN" b="1" dirty="0"/>
              <a:t>Branch-likely instruction: </a:t>
            </a:r>
            <a:r>
              <a:rPr lang="en-US" altLang="zh-CN" dirty="0"/>
              <a:t>https://www.microchip.com/forums/m317243.aspx</a:t>
            </a:r>
            <a:endParaRPr lang="en-US" altLang="zh-CN" dirty="0"/>
          </a:p>
          <a:p>
            <a:pPr>
              <a:defRPr/>
            </a:pPr>
            <a:r>
              <a:rPr lang="en-US" dirty="0"/>
              <a:t>PIC32 also supports the so called 'branch likely' instructions. For this class of branches the instruction in the branch delay slot is only executed if the branch is taken. In case the branch is NOT taken, the instruction in the branch delay slot is NOT executed (ignored).</a:t>
            </a:r>
            <a:endParaRPr lang="en-US" dirty="0"/>
          </a:p>
          <a:p>
            <a:pPr>
              <a:defRPr/>
            </a:pPr>
            <a:endParaRPr lang="en-US" altLang="zh-CN" dirty="0"/>
          </a:p>
          <a:p>
            <a:pPr>
              <a:defRPr/>
            </a:pPr>
            <a:r>
              <a:rPr lang="en-US" altLang="zh-CN" dirty="0"/>
              <a:t>Confusion in table 1?</a:t>
            </a:r>
            <a:endParaRPr lang="en-US" altLang="zh-CN" dirty="0"/>
          </a:p>
          <a:p>
            <a:pPr>
              <a:defRPr/>
            </a:pPr>
            <a:r>
              <a:rPr lang="en-US" altLang="zh-CN" dirty="0"/>
              <a:t>Given predicted-not-taken strategy, why in cc3 and cc4, the 3</a:t>
            </a:r>
            <a:r>
              <a:rPr lang="en-US" altLang="zh-CN" baseline="30000" dirty="0"/>
              <a:t>rd</a:t>
            </a:r>
            <a:r>
              <a:rPr lang="en-US" altLang="zh-CN" dirty="0"/>
              <a:t> and 4</a:t>
            </a:r>
            <a:r>
              <a:rPr lang="en-US" altLang="zh-CN" baseline="30000" dirty="0"/>
              <a:t>th</a:t>
            </a:r>
            <a:r>
              <a:rPr lang="en-US" altLang="zh-CN" dirty="0"/>
              <a:t> instructions are stalled (while they should proceed with IF-IS, and IF)?</a:t>
            </a:r>
            <a:endParaRPr lang="en-US" altLang="zh-CN" dirty="0"/>
          </a:p>
          <a:p>
            <a:pPr>
              <a:defRPr/>
            </a:pPr>
            <a:r>
              <a:rPr lang="en-US" altLang="zh-CN" dirty="0"/>
              <a:t>Discussion: understand the two tables from the perspective that they demonstrate the contrast between the final-effects of whether the branch is taken or not.</a:t>
            </a:r>
            <a:endParaRPr lang="en-US" altLang="zh-CN" dirty="0"/>
          </a:p>
          <a:p>
            <a:pPr>
              <a:defRPr/>
            </a:pPr>
            <a:r>
              <a:rPr lang="en-US" altLang="zh-CN" dirty="0"/>
              <a:t>            This way, the two Stall instructions in table 1 correspond to Branch instruction+2 and Branch instruction+3 in table 2.</a:t>
            </a:r>
            <a:endParaRPr lang="en-US" altLang="zh-CN" dirty="0"/>
          </a:p>
          <a:p>
            <a:pPr>
              <a:defRPr/>
            </a:pPr>
            <a:r>
              <a:rPr lang="en-US" altLang="zh-CN" dirty="0"/>
              <a:t>            Since table 1 represents the case when the branch is taken, after cc4 where branch target is determined, in cc4 branch target will be fetched and previously fetched instructions may be stalled. In other words, the two Stall instructions will not take effect as if they were not </a:t>
            </a:r>
            <a:r>
              <a:rPr lang="en-US" altLang="zh-CN" dirty="0" err="1"/>
              <a:t>procssed</a:t>
            </a:r>
            <a:r>
              <a:rPr lang="en-US" altLang="zh-CN" dirty="0"/>
              <a:t> at all. </a:t>
            </a:r>
            <a:endParaRPr lang="en-US" altLang="zh-CN" dirty="0"/>
          </a:p>
          <a:p>
            <a:pPr>
              <a:defRPr/>
            </a:pPr>
            <a:endParaRPr lang="zh-CN" altLang="en-US" b="1" dirty="0"/>
          </a:p>
        </p:txBody>
      </p:sp>
      <p:sp>
        <p:nvSpPr>
          <p:cNvPr id="1372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A183892-6825-A841-A5FE-3AB996E824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ChangeArrowheads="1" noTextEdit="1"/>
          </p:cNvSpPr>
          <p:nvPr>
            <p:ph type="sldImg"/>
          </p:nvPr>
        </p:nvSpPr>
        <p:spPr/>
      </p:sp>
      <p:sp>
        <p:nvSpPr>
          <p:cNvPr id="140290"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R4000 floating-point unit consists of three functional units: a floating-point divider, a floating-point multiplier, and a floating-point adder. The adder logic is used on the final step of a multiply or divide. Double-precision FP operations can take from 2 cycles (for a negate) up to 112 cycles (for a square root). </a:t>
            </a:r>
            <a:endParaRPr lang="en-US" altLang="en-US">
              <a:latin typeface="Arial" panose="020B0604020202020204" pitchFamily="34" charset="0"/>
            </a:endParaRPr>
          </a:p>
        </p:txBody>
      </p:sp>
      <p:sp>
        <p:nvSpPr>
          <p:cNvPr id="140291"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5BA912E-C144-0C46-9E59-80A59A9A62C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ChangeArrowheads="1" noTextEdit="1"/>
          </p:cNvSpPr>
          <p:nvPr>
            <p:ph type="sldImg"/>
          </p:nvPr>
        </p:nvSpPr>
        <p:spPr/>
      </p:sp>
      <p:sp>
        <p:nvSpPr>
          <p:cNvPr id="142338"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addition, the various units have different initiation rates. The FP functional unit can be thought of as having eight different stages, listed in Figure C.46; these stages are combined in different orders to execute various FP operations.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42339"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658B3A-EEA1-D04C-A1D2-7946DBE7403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noChangeArrowheads="1" noTextEdit="1"/>
          </p:cNvSpPr>
          <p:nvPr>
            <p:ph type="sldImg"/>
          </p:nvPr>
        </p:nvSpPr>
        <p:spPr/>
      </p:sp>
      <p:sp>
        <p:nvSpPr>
          <p:cNvPr id="144386"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is a single copy of each of these stages, and various instructions may use a stage zero or more times and in different orders. </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144387"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0EF8A92-D4B5-0540-8A96-DC48A1E91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noChangeArrowheads="1" noTextEdit="1"/>
          </p:cNvSpPr>
          <p:nvPr>
            <p:ph type="sldImg"/>
          </p:nvPr>
        </p:nvSpPr>
        <p:spPr/>
      </p:sp>
      <p:sp>
        <p:nvSpPr>
          <p:cNvPr id="146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Two stalled instructions will use R as the same time when Multiply uses R;</a:t>
            </a:r>
            <a:endParaRPr lang="zh-CN" altLang="en-US">
              <a:latin typeface="Arial" panose="020B0604020202020204" pitchFamily="34" charset="0"/>
            </a:endParaRPr>
          </a:p>
        </p:txBody>
      </p:sp>
      <p:sp>
        <p:nvSpPr>
          <p:cNvPr id="1464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F22E680-0285-D841-A79F-EC4965A6EEB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Arial" panose="020B0604020202020204" pitchFamily="34" charset="0"/>
                <a:ea typeface="宋体" panose="02010600030101010101" pitchFamily="2"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panose="020B0604020202020204" pitchFamily="34" charset="0"/>
                <a:ea typeface="宋体" panose="02010600030101010101" pitchFamily="2" charset="-122"/>
                <a:cs typeface="+mn-cs"/>
              </a:rPr>
              <a:t>includ</a:t>
            </a:r>
            <a:r>
              <a:rPr lang="en-US" sz="1200" kern="1200" dirty="0">
                <a:solidFill>
                  <a:schemeClr val="tx1"/>
                </a:solidFill>
                <a:effectLst/>
                <a:latin typeface="Arial" panose="020B0604020202020204" pitchFamily="34" charset="0"/>
                <a:ea typeface="宋体" panose="02010600030101010101" pitchFamily="2" charset="-122"/>
                <a:cs typeface="+mn-cs"/>
              </a:rPr>
              <a:t>- </a:t>
            </a:r>
            <a:r>
              <a:rPr lang="en-US" sz="1200" kern="1200" dirty="0" err="1">
                <a:solidFill>
                  <a:schemeClr val="tx1"/>
                </a:solidFill>
                <a:effectLst/>
                <a:latin typeface="Arial" panose="020B0604020202020204" pitchFamily="34" charset="0"/>
                <a:ea typeface="宋体" panose="02010600030101010101" pitchFamily="2" charset="-122"/>
                <a:cs typeface="+mn-cs"/>
              </a:rPr>
              <a:t>ing</a:t>
            </a:r>
            <a:r>
              <a:rPr lang="en-US" sz="1200" kern="1200" dirty="0">
                <a:solidFill>
                  <a:schemeClr val="tx1"/>
                </a:solidFill>
                <a:effectLst/>
                <a:latin typeface="Arial" panose="020B0604020202020204" pitchFamily="34" charset="0"/>
                <a:ea typeface="宋体" panose="02010600030101010101" pitchFamily="2"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1702557-3DD7-4999-A109-D5896FB82524}"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5A4E8-DC67-4869-A9F7-2E73F39DA6B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63EB1C2-0A30-4D2A-999E-DBEAFBDB2CA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BCD46D-1590-3440-88E6-432AD3A2869F}"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04DB16-B6C8-B745-80D6-FD8C3F0E726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8E2328-8797-C641-A85A-EBE6825FD484}"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500F272-28D2-F444-AEE1-4EEF65CC3DD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886F976-E63F-5B4D-A586-F7E92FF17CF5}"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203C576-1287-A745-A30C-68CDFA9F9812}"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C098028-FC0A-9241-8121-2D21B19D911D}"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D7B466-43CE-E84B-BF3B-AD42CA73817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70838E-B040-4187-ADD3-E799B4C0C8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650B0B9-EAD9-7249-9883-9E85803182E9}"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B4445C-BFBC-644A-89D7-5BDBC3F6A257}"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D11B23-485E-EF45-BBAE-11E8638228F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8913A9C-E0FA-B04A-99B0-F63BD964D235}"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059F15-302C-5E49-AADE-6AF806A39AE2}"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0A40D49-07BC-B94B-B9E6-D2BBD2679172}"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A7547FD-310B-3E41-BC3B-A1D7057A2CD6}"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835FACB-297C-744D-8BC7-3C90643DFEBE}"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15CFCB7-89D0-E540-A086-F7C7FD050CDB}"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D6C896C-C969-F242-AF83-50D7FD19568E}"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9A99F5F-BAB9-4BE0-84BC-D4D146690A4B}"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94011F7-1B8D-C94C-B414-41F22179DAF2}"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ED1A90E-BE51-3A4A-AAD7-5A46B916CA1C}"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19F9832-C222-FC47-B7C2-B46BB251B998}"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EEAE64-D789-F54E-9F6F-2D7EAE80533D}"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8913A9C-E0FA-B04A-99B0-F63BD964D235}"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059F15-302C-5E49-AADE-6AF806A39AE2}"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0A40D49-07BC-B94B-B9E6-D2BBD2679172}"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A7547FD-310B-3E41-BC3B-A1D7057A2CD6}"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835FACB-297C-744D-8BC7-3C90643DFEBE}"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15CFCB7-89D0-E540-A086-F7C7FD050CD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FB299FA-D739-4B59-81B5-3E20A08861F4}"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D6C896C-C969-F242-AF83-50D7FD19568E}"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94011F7-1B8D-C94C-B414-41F22179DAF2}"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ED1A90E-BE51-3A4A-AAD7-5A46B916CA1C}"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19F9832-C222-FC47-B7C2-B46BB251B998}"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CEEAE64-D789-F54E-9F6F-2D7EAE80533D}"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E68B52B-04A6-6645-8BBE-D49E9192C6D6}"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F6C15D8-A365-4346-92C2-EA02D323D9C1}"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9678A9A-E00C-D343-9139-749B20A0E7C2}" type="slidenum">
              <a:rPr lang="en-US" altLang="zh-CN"/>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D101EBC-0487-8C40-B9B0-D2454DB12172}" type="slidenum">
              <a:rPr lang="en-US" altLang="zh-CN"/>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BDB7BB2-5493-AB46-AC72-249C34FF829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FFCC569-B828-46AD-B344-F57417265D79}" type="slidenum">
              <a:rPr lang="en-US" altLang="zh-CN"/>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6A16328-CB3F-7D4C-9C58-E475D6734D9C}" type="slidenum">
              <a:rPr lang="en-US" altLang="zh-CN"/>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D7C8528-C7F5-EA4E-889C-E884D7A3F3D9}" type="slidenum">
              <a:rPr lang="en-US" altLang="zh-CN"/>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BB2FC1B-FEBD-8540-B4C6-AD506456053A}" type="slidenum">
              <a:rPr lang="en-US" altLang="zh-CN"/>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983148D-1CB3-1447-96B5-582FC801F609}" type="slidenum">
              <a:rPr lang="en-US" altLang="zh-CN"/>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AFCA87C-51A3-004F-8AE8-E3CED9DBF0D7}"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F914E2B-A3AC-EC4B-BB87-722EAFAC0B6C}"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0B58C8E-3EF7-497B-888A-88ABA4C4AE5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D69050C-C5C0-4C2A-8837-D75C8562CAD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FC6D2E0-0B8B-45B5-B38E-FF5B298E7F5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A146220-E3E9-4550-8C09-BB27D26166D8}"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pitchFamily="34" charset="0"/>
              </a:defRPr>
            </a:lvl1pPr>
          </a:lstStyle>
          <a:p>
            <a:fld id="{F7F7FDB2-3292-4D32-A6B3-A0FBE55C708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FDEE6BDF-8890-BB4F-A3BA-D4571A96E7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A92C3336-B862-FC41-8C3D-15118404092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lvl1pPr>
          </a:lstStyle>
          <a:p>
            <a:pPr>
              <a:defRPr/>
            </a:pPr>
            <a:fld id="{A92C3336-B862-FC41-8C3D-15118404092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Verdana" panose="020B0604030504040204" pitchFamily="34" charset="0"/>
              </a:defRPr>
            </a:lvl1pPr>
          </a:lstStyle>
          <a:p>
            <a:pPr>
              <a:defRPr/>
            </a:pPr>
            <a:fld id="{57E4E4FC-04FD-1B4F-93B0-15B1E9F1E7F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6.xml"/><Relationship Id="rId1" Type="http://schemas.openxmlformats.org/officeDocument/2006/relationships/image" Target="../media/image2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6.png"/><Relationship Id="rId1" Type="http://schemas.openxmlformats.org/officeDocument/2006/relationships/image" Target="../media/image27.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6.xml"/><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9.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6.xml"/><Relationship Id="rId1" Type="http://schemas.openxmlformats.org/officeDocument/2006/relationships/image" Target="../media/image30.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6.xml"/><Relationship Id="rId1" Type="http://schemas.openxmlformats.org/officeDocument/2006/relationships/image" Target="../media/image3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6.xml"/><Relationship Id="rId1" Type="http://schemas.openxmlformats.org/officeDocument/2006/relationships/image" Target="../media/image32.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6.xml"/><Relationship Id="rId1" Type="http://schemas.openxmlformats.org/officeDocument/2006/relationships/image" Target="../media/image33.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46.xml"/><Relationship Id="rId1" Type="http://schemas.openxmlformats.org/officeDocument/2006/relationships/image" Target="../media/image34.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3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3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13.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5.xml"/><Relationship Id="rId1"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5.xml"/><Relationship Id="rId1" Type="http://schemas.openxmlformats.org/officeDocument/2006/relationships/image" Target="../media/image43.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5.xml"/><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4.jpeg"/><Relationship Id="rId1" Type="http://schemas.openxmlformats.org/officeDocument/2006/relationships/image" Target="../media/image5.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5.xml"/><Relationship Id="rId1" Type="http://schemas.openxmlformats.org/officeDocument/2006/relationships/image" Target="../media/image43.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5.xml"/><Relationship Id="rId1" Type="http://schemas.openxmlformats.org/officeDocument/2006/relationships/image" Target="../media/image43.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35.xml"/><Relationship Id="rId1" Type="http://schemas.openxmlformats.org/officeDocument/2006/relationships/image" Target="../media/image44.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35.xml"/><Relationship Id="rId1" Type="http://schemas.openxmlformats.org/officeDocument/2006/relationships/image" Target="../media/image44.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5.xml"/><Relationship Id="rId1" Type="http://schemas.openxmlformats.org/officeDocument/2006/relationships/image" Target="../media/image45.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35.xml"/><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image" Target="../media/image6.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3.xml"/><Relationship Id="rId1" Type="http://schemas.openxmlformats.org/officeDocument/2006/relationships/image" Target="../media/image1.tiff"/></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3.xml"/><Relationship Id="rId1" Type="http://schemas.openxmlformats.org/officeDocument/2006/relationships/image" Target="../media/image48.jpe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safari.ethz.ch/digitaltechnik/spring2021/lib/exe/fetch.php?media=onur-digitaldesign_comparch-2021-lecture17b-branch-prediction-i-afterlectur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www.iqiyi.com/w_19rt0curzh.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6.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6.xml"/><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6.xml"/><Relationship Id="rId1"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6.xml"/><Relationship Id="rId1"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6.xml"/><Relationship Id="rId1" Type="http://schemas.openxmlformats.org/officeDocument/2006/relationships/image" Target="../media/image16.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6.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6.xml"/><Relationship Id="rId1" Type="http://schemas.openxmlformats.org/officeDocument/2006/relationships/image" Target="../media/image19.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46.xml"/><Relationship Id="rId2" Type="http://schemas.openxmlformats.org/officeDocument/2006/relationships/image" Target="../media/image20.jpeg"/><Relationship Id="rId1" Type="http://schemas.openxmlformats.org/officeDocument/2006/relationships/image" Target="../media/image19.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6.xml"/><Relationship Id="rId1" Type="http://schemas.openxmlformats.org/officeDocument/2006/relationships/image" Target="../media/image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46.xml"/><Relationship Id="rId2" Type="http://schemas.openxmlformats.org/officeDocument/2006/relationships/image" Target="../media/image22.png"/><Relationship Id="rId1" Type="http://schemas.openxmlformats.org/officeDocument/2006/relationships/image" Target="../media/image21.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46.xml"/><Relationship Id="rId2" Type="http://schemas.openxmlformats.org/officeDocument/2006/relationships/image" Target="../media/image22.png"/><Relationship Id="rId1" Type="http://schemas.openxmlformats.org/officeDocument/2006/relationships/image" Target="../media/image21.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46.xml"/><Relationship Id="rId2" Type="http://schemas.openxmlformats.org/officeDocument/2006/relationships/image" Target="../media/image22.png"/><Relationship Id="rId1" Type="http://schemas.openxmlformats.org/officeDocument/2006/relationships/image" Target="../media/image21.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46.xml"/><Relationship Id="rId2" Type="http://schemas.openxmlformats.org/officeDocument/2006/relationships/image" Target="../media/image22.png"/><Relationship Id="rId1" Type="http://schemas.openxmlformats.org/officeDocument/2006/relationships/image" Target="../media/image2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3.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46.xml"/><Relationship Id="rId2" Type="http://schemas.openxmlformats.org/officeDocument/2006/relationships/image" Target="../media/image23.png"/><Relationship Id="rId1" Type="http://schemas.openxmlformats.org/officeDocument/2006/relationships/image" Target="../media/image2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endParaRPr lang="en-US" altLang="zh-CN" sz="2800" dirty="0"/>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06</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a:br>
            <a:r>
              <a:rPr lang="en-US" altLang="zh-CN"/>
              <a:t>Static </a:t>
            </a:r>
            <a:r>
              <a:rPr lang="en-US" altLang="zh-CN" dirty="0"/>
              <a:t>Parallelism</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2438400"/>
            <a:ext cx="91551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Order</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a:t>Hazard Detection in ID</a:t>
            </a:r>
            <a:endParaRPr lang="en-US" altLang="zh-CN"/>
          </a:p>
        </p:txBody>
      </p:sp>
      <p:sp>
        <p:nvSpPr>
          <p:cNvPr id="101378" name="Rectangle 3"/>
          <p:cNvSpPr>
            <a:spLocks noGrp="1" noChangeArrowheads="1"/>
          </p:cNvSpPr>
          <p:nvPr>
            <p:ph type="body" idx="1"/>
          </p:nvPr>
        </p:nvSpPr>
        <p:spPr/>
        <p:txBody>
          <a:bodyPr/>
          <a:lstStyle/>
          <a:p>
            <a:pPr eaLnBrk="1" hangingPunct="1"/>
            <a:r>
              <a:rPr lang="en-US" altLang="zh-CN"/>
              <a:t>1. Check for </a:t>
            </a:r>
            <a:r>
              <a:rPr lang="en-US" altLang="zh-CN" b="1">
                <a:solidFill>
                  <a:srgbClr val="00B0F0"/>
                </a:solidFill>
              </a:rPr>
              <a:t>structural hazards</a:t>
            </a:r>
            <a:endParaRPr lang="en-US" altLang="zh-CN" b="1">
              <a:solidFill>
                <a:srgbClr val="00B0F0"/>
              </a:solidFill>
            </a:endParaRPr>
          </a:p>
          <a:p>
            <a:pPr eaLnBrk="1" hangingPunct="1">
              <a:buFontTx/>
              <a:buNone/>
            </a:pPr>
            <a:r>
              <a:rPr lang="en-US" altLang="zh-CN"/>
              <a:t>	wait until the required functional unit is not busy (only for divides);</a:t>
            </a:r>
            <a:endParaRPr lang="en-US" altLang="zh-CN"/>
          </a:p>
          <a:p>
            <a:pPr eaLnBrk="1" hangingPunct="1">
              <a:buFontTx/>
              <a:buNone/>
            </a:pPr>
            <a:r>
              <a:rPr lang="en-US" altLang="zh-CN"/>
              <a:t>	make sure the register write port is available when it will be needed;</a:t>
            </a:r>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a:t>Hazard Detection in ID</a:t>
            </a:r>
            <a:endParaRPr lang="en-US" altLang="zh-CN"/>
          </a:p>
        </p:txBody>
      </p:sp>
      <p:sp>
        <p:nvSpPr>
          <p:cNvPr id="103426" name="Rectangle 3"/>
          <p:cNvSpPr>
            <a:spLocks noGrp="1" noChangeArrowheads="1"/>
          </p:cNvSpPr>
          <p:nvPr>
            <p:ph type="body" idx="1"/>
          </p:nvPr>
        </p:nvSpPr>
        <p:spPr/>
        <p:txBody>
          <a:bodyPr/>
          <a:lstStyle/>
          <a:p>
            <a:pPr eaLnBrk="1" hangingPunct="1"/>
            <a:r>
              <a:rPr lang="en-US" altLang="zh-CN"/>
              <a:t>2. Check for </a:t>
            </a:r>
            <a:r>
              <a:rPr lang="en-US" altLang="zh-CN" b="1">
                <a:solidFill>
                  <a:srgbClr val="00B0F0"/>
                </a:solidFill>
              </a:rPr>
              <a:t>RAW data hazards</a:t>
            </a:r>
            <a:endParaRPr lang="en-US" altLang="zh-CN" b="1">
              <a:solidFill>
                <a:srgbClr val="00B0F0"/>
              </a:solidFill>
            </a:endParaRPr>
          </a:p>
          <a:p>
            <a:pPr eaLnBrk="1" hangingPunct="1">
              <a:buFontTx/>
              <a:buNone/>
            </a:pPr>
            <a:r>
              <a:rPr lang="en-US" altLang="zh-CN"/>
              <a:t>	wait until source registers are available when needed --- </a:t>
            </a:r>
            <a:r>
              <a:rPr lang="en-US" altLang="zh-CN" i="1"/>
              <a:t>when they are not pending destinations of issued instructions</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tLang="zh-CN"/>
              <a:t>Hazard Detection in ID</a:t>
            </a:r>
            <a:endParaRPr lang="en-US" altLang="zh-CN"/>
          </a:p>
        </p:txBody>
      </p:sp>
      <p:sp>
        <p:nvSpPr>
          <p:cNvPr id="105474" name="Rectangle 3"/>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endParaRPr lang="en-US" altLang="zh-CN" b="1">
              <a:solidFill>
                <a:srgbClr val="00B0F0"/>
              </a:solidFill>
            </a:endParaRPr>
          </a:p>
          <a:p>
            <a:pPr eaLnBrk="1" hangingPunct="1">
              <a:buFontTx/>
              <a:buNone/>
            </a:pPr>
            <a:r>
              <a:rPr lang="en-US" altLang="zh-CN"/>
              <a:t>	determine if any instruction in A1 – A4, D, M1-M7 has the same register destination as this instruction;</a:t>
            </a:r>
            <a:endParaRPr lang="en-US" altLang="zh-CN"/>
          </a:p>
          <a:p>
            <a:pPr eaLnBrk="1" hangingPunct="1">
              <a:buFontTx/>
              <a:buNone/>
            </a:pPr>
            <a:r>
              <a:rPr lang="en-US" altLang="zh-CN"/>
              <a:t>	if so, stall the issue of the instr in ID</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en-US" altLang="zh-CN"/>
              <a:t>Hazard Detection in ID</a:t>
            </a:r>
            <a:endParaRPr lang="en-US" altLang="zh-CN"/>
          </a:p>
        </p:txBody>
      </p:sp>
      <p:sp>
        <p:nvSpPr>
          <p:cNvPr id="107522" name="Rectangle 3"/>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endParaRPr lang="en-US" altLang="zh-CN" b="1">
              <a:solidFill>
                <a:srgbClr val="00B0F0"/>
              </a:solidFill>
            </a:endParaRPr>
          </a:p>
          <a:p>
            <a:pPr eaLnBrk="1" hangingPunct="1">
              <a:buFontTx/>
              <a:buNone/>
            </a:pPr>
            <a:r>
              <a:rPr lang="en-US" altLang="zh-CN"/>
              <a:t>	determine if any instruction in A1 – A4, D, M1-M7 has the same register destination as this instruction;</a:t>
            </a:r>
            <a:endParaRPr lang="en-US" altLang="zh-CN"/>
          </a:p>
          <a:p>
            <a:pPr eaLnBrk="1" hangingPunct="1">
              <a:buFontTx/>
              <a:buNone/>
            </a:pPr>
            <a:r>
              <a:rPr lang="en-US" altLang="zh-CN"/>
              <a:t>	if so, stall the issue of the instr in ID</a:t>
            </a:r>
            <a:endParaRPr lang="en-US" altLang="zh-CN"/>
          </a:p>
          <a:p>
            <a:pPr eaLnBrk="1" hangingPunct="1">
              <a:buFontTx/>
              <a:buNone/>
            </a:pPr>
            <a:r>
              <a:rPr lang="en-US" altLang="zh-CN"/>
              <a:t>	</a:t>
            </a:r>
            <a:r>
              <a:rPr lang="en-US" altLang="zh-CN">
                <a:solidFill>
                  <a:srgbClr val="00B0F0"/>
                </a:solidFill>
              </a:rPr>
              <a:t>this is a simplified version;</a:t>
            </a:r>
            <a:endParaRPr lang="en-US" altLang="zh-CN">
              <a:solidFill>
                <a:srgbClr val="00B0F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altLang="zh-CN"/>
              <a:t>Hazard Detection in ID</a:t>
            </a:r>
            <a:endParaRPr lang="en-US" altLang="zh-CN"/>
          </a:p>
        </p:txBody>
      </p:sp>
      <p:sp>
        <p:nvSpPr>
          <p:cNvPr id="109570" name="Rectangle 3"/>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endParaRPr lang="en-US" altLang="zh-CN" b="1">
              <a:solidFill>
                <a:srgbClr val="00B0F0"/>
              </a:solidFill>
            </a:endParaRPr>
          </a:p>
          <a:p>
            <a:pPr eaLnBrk="1" hangingPunct="1">
              <a:buFontTx/>
              <a:buNone/>
            </a:pPr>
            <a:r>
              <a:rPr lang="en-US" altLang="zh-CN"/>
              <a:t>	determine if any instruction in A1 – A4, D, M1-M7 has the same register destination as this instruction;</a:t>
            </a:r>
            <a:endParaRPr lang="en-US" altLang="zh-CN"/>
          </a:p>
          <a:p>
            <a:pPr eaLnBrk="1" hangingPunct="1">
              <a:buFontTx/>
              <a:buNone/>
            </a:pPr>
            <a:r>
              <a:rPr lang="en-US" altLang="zh-CN"/>
              <a:t>	if so, stall the issue of the instr in ID</a:t>
            </a:r>
            <a:endParaRPr lang="en-US" altLang="zh-CN"/>
          </a:p>
          <a:p>
            <a:pPr eaLnBrk="1" hangingPunct="1">
              <a:buFontTx/>
              <a:buNone/>
            </a:pPr>
            <a:r>
              <a:rPr lang="en-US" altLang="zh-CN"/>
              <a:t>	</a:t>
            </a:r>
            <a:r>
              <a:rPr lang="en-US" altLang="zh-CN">
                <a:solidFill>
                  <a:srgbClr val="00B0F0"/>
                </a:solidFill>
              </a:rPr>
              <a:t>this is a simplified version;</a:t>
            </a:r>
            <a:endParaRPr lang="en-US" altLang="zh-CN">
              <a:solidFill>
                <a:srgbClr val="00B0F0"/>
              </a:solidFill>
            </a:endParaRPr>
          </a:p>
          <a:p>
            <a:pPr eaLnBrk="1" hangingPunct="1">
              <a:buFontTx/>
              <a:buNone/>
            </a:pPr>
            <a:r>
              <a:rPr lang="en-US" altLang="zh-CN">
                <a:solidFill>
                  <a:srgbClr val="00B0F0"/>
                </a:solidFill>
              </a:rPr>
              <a:t>	more complex: detect instr in ID might finish before an issued instr, knowing pipeline length and its current position</a:t>
            </a:r>
            <a:endParaRPr lang="en-US" altLang="zh-CN">
              <a:solidFill>
                <a:srgbClr val="00B0F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6200" y="2161868"/>
            <a:ext cx="8991600" cy="4696131"/>
          </a:xfrm>
          <a:prstGeom prst="rect">
            <a:avLst/>
          </a:prstGeom>
        </p:spPr>
      </p:pic>
      <p:sp>
        <p:nvSpPr>
          <p:cNvPr id="111618" name="Rectangle 2"/>
          <p:cNvSpPr>
            <a:spLocks noGrp="1" noChangeArrowheads="1"/>
          </p:cNvSpPr>
          <p:nvPr>
            <p:ph type="title"/>
          </p:nvPr>
        </p:nvSpPr>
        <p:spPr/>
        <p:txBody>
          <a:bodyPr/>
          <a:lstStyle/>
          <a:p>
            <a:pPr eaLnBrk="1" hangingPunct="1"/>
            <a:r>
              <a:rPr lang="en-US" altLang="zh-CN"/>
              <a:t>Forwarding</a:t>
            </a:r>
            <a:endParaRPr lang="en-US" altLang="zh-CN"/>
          </a:p>
        </p:txBody>
      </p:sp>
      <p:sp>
        <p:nvSpPr>
          <p:cNvPr id="111619" name="Rectangle 3"/>
          <p:cNvSpPr>
            <a:spLocks noGrp="1" noChangeArrowheads="1"/>
          </p:cNvSpPr>
          <p:nvPr>
            <p:ph type="body" idx="1"/>
          </p:nvPr>
        </p:nvSpPr>
        <p:spPr/>
        <p:txBody>
          <a:bodyPr/>
          <a:lstStyle/>
          <a:p>
            <a:pPr eaLnBrk="1" hangingPunct="1"/>
            <a:r>
              <a:rPr lang="en-US" altLang="zh-CN"/>
              <a:t>Generalized with more sources</a:t>
            </a:r>
            <a:endParaRPr lang="en-US" altLang="zh-CN"/>
          </a:p>
          <a:p>
            <a:pPr eaLnBrk="1" hangingPunct="1">
              <a:buFontTx/>
              <a:buNone/>
            </a:pPr>
            <a:r>
              <a:rPr lang="en-US" altLang="zh-CN"/>
              <a:t>	EX/MEM, A4/MEM, M7/MEM, D/MEM, MEM/WB</a:t>
            </a:r>
            <a:endParaRPr lang="en-US" altLang="zh-CN"/>
          </a:p>
          <a:p>
            <a:pPr eaLnBrk="1" hangingPunct="1">
              <a:buFontTx/>
              <a:buNone/>
            </a:pPr>
            <a:r>
              <a:rPr lang="en-US" altLang="zh-CN"/>
              <a:t>	-&gt; source registers of an FP instruction</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54115" y="1661532"/>
            <a:ext cx="4860885" cy="1318206"/>
          </a:xfrm>
          <a:prstGeom prst="rect">
            <a:avLst/>
          </a:prstGeom>
        </p:spPr>
      </p:pic>
      <p:sp>
        <p:nvSpPr>
          <p:cNvPr id="113665" name="Rectangle 2"/>
          <p:cNvSpPr>
            <a:spLocks noGrp="1" noChangeArrowheads="1"/>
          </p:cNvSpPr>
          <p:nvPr>
            <p:ph type="title"/>
          </p:nvPr>
        </p:nvSpPr>
        <p:spPr/>
        <p:txBody>
          <a:bodyPr/>
          <a:lstStyle/>
          <a:p>
            <a:pPr eaLnBrk="1" hangingPunct="1"/>
            <a:r>
              <a:rPr lang="en-US" altLang="zh-CN"/>
              <a:t>Out-of-Order Completion</a:t>
            </a:r>
            <a:endParaRPr lang="en-US" altLang="zh-CN"/>
          </a:p>
        </p:txBody>
      </p:sp>
      <p:sp>
        <p:nvSpPr>
          <p:cNvPr id="113666" name="Rectangle 3"/>
          <p:cNvSpPr>
            <a:spLocks noGrp="1" noChangeArrowheads="1"/>
          </p:cNvSpPr>
          <p:nvPr>
            <p:ph type="body" idx="1"/>
          </p:nvPr>
        </p:nvSpPr>
        <p:spPr>
          <a:xfrm>
            <a:off x="457200" y="3048000"/>
            <a:ext cx="8686800" cy="3078163"/>
          </a:xfrm>
        </p:spPr>
        <p:txBody>
          <a:bodyPr/>
          <a:lstStyle/>
          <a:p>
            <a:pPr eaLnBrk="1" hangingPunct="1"/>
            <a:r>
              <a:rPr lang="en-US" altLang="zh-CN"/>
              <a:t>ADD and SUB complete before DIV</a:t>
            </a:r>
            <a:endParaRPr lang="en-US" altLang="zh-CN"/>
          </a:p>
          <a:p>
            <a:pPr eaLnBrk="1" hangingPunct="1"/>
            <a:r>
              <a:rPr lang="en-US" altLang="zh-CN">
                <a:solidFill>
                  <a:srgbClr val="00B0F0"/>
                </a:solidFill>
              </a:rPr>
              <a:t>Out-of-order completion</a:t>
            </a:r>
            <a:r>
              <a:rPr lang="en-US" altLang="zh-CN"/>
              <a:t>: instructions are completing in a different order than they were issued</a:t>
            </a:r>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altLang="zh-CN"/>
              <a:t>Out-of-Order Completion</a:t>
            </a:r>
            <a:endParaRPr lang="en-US" altLang="zh-CN"/>
          </a:p>
        </p:txBody>
      </p:sp>
      <p:sp>
        <p:nvSpPr>
          <p:cNvPr id="115714" name="Rectangle 3"/>
          <p:cNvSpPr>
            <a:spLocks noGrp="1" noChangeArrowheads="1"/>
          </p:cNvSpPr>
          <p:nvPr>
            <p:ph type="body" idx="1"/>
          </p:nvPr>
        </p:nvSpPr>
        <p:spPr>
          <a:xfrm>
            <a:off x="457200" y="1600200"/>
            <a:ext cx="8686800" cy="5257800"/>
          </a:xfrm>
        </p:spPr>
        <p:txBody>
          <a:bodyPr/>
          <a:lstStyle/>
          <a:p>
            <a:pPr eaLnBrk="1" hangingPunct="1">
              <a:lnSpc>
                <a:spcPct val="90000"/>
              </a:lnSpc>
              <a:buFontTx/>
              <a:buNone/>
            </a:pPr>
            <a:r>
              <a:rPr lang="en-US" altLang="zh-CN"/>
              <a:t>How to deal with out-of-order?</a:t>
            </a:r>
            <a:endParaRPr lang="en-US" altLang="zh-CN"/>
          </a:p>
          <a:p>
            <a:pPr eaLnBrk="1" hangingPunct="1">
              <a:lnSpc>
                <a:spcPct val="90000"/>
              </a:lnSpc>
            </a:pPr>
            <a:r>
              <a:rPr lang="en-US" altLang="zh-CN"/>
              <a:t>1. ignore the problem</a:t>
            </a:r>
            <a:endParaRPr lang="en-US" altLang="zh-CN"/>
          </a:p>
          <a:p>
            <a:pPr eaLnBrk="1" hangingPunct="1">
              <a:lnSpc>
                <a:spcPct val="90000"/>
              </a:lnSpc>
            </a:pPr>
            <a:r>
              <a:rPr lang="en-US" altLang="zh-CN"/>
              <a:t>2. buffer the results of an operation until all the operations issued earlier complete</a:t>
            </a:r>
            <a:endParaRPr lang="en-US" altLang="zh-CN"/>
          </a:p>
          <a:p>
            <a:pPr eaLnBrk="1" hangingPunct="1">
              <a:lnSpc>
                <a:spcPct val="90000"/>
              </a:lnSpc>
            </a:pPr>
            <a:r>
              <a:rPr lang="en-US" altLang="zh-CN"/>
              <a:t>3. track what operations were in the pipeline and their PCs</a:t>
            </a:r>
            <a:endParaRPr lang="en-US" altLang="zh-CN"/>
          </a:p>
          <a:p>
            <a:pPr eaLnBrk="1" hangingPunct="1">
              <a:lnSpc>
                <a:spcPct val="90000"/>
              </a:lnSpc>
            </a:pPr>
            <a:r>
              <a:rPr lang="en-US" altLang="zh-CN"/>
              <a:t>4. issue an instruction only if it is certain that all previous instructions will complete without exception</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All in MIPS R4000</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434" y="1692820"/>
            <a:ext cx="9144000" cy="1845872"/>
          </a:xfrm>
          <a:prstGeom prst="rect">
            <a:avLst/>
          </a:prstGeom>
        </p:spPr>
      </p:pic>
      <p:sp>
        <p:nvSpPr>
          <p:cNvPr id="118785" name="Rectangle 2"/>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endParaRPr lang="en-US" altLang="zh-CN">
              <a:solidFill>
                <a:schemeClr val="bg1"/>
              </a:solidFill>
            </a:endParaRPr>
          </a:p>
        </p:txBody>
      </p:sp>
      <p:sp>
        <p:nvSpPr>
          <p:cNvPr id="118786" name="Rectangle 3"/>
          <p:cNvSpPr>
            <a:spLocks noGrp="1" noChangeArrowheads="1"/>
          </p:cNvSpPr>
          <p:nvPr>
            <p:ph type="body" idx="1"/>
          </p:nvPr>
        </p:nvSpPr>
        <p:spPr>
          <a:xfrm>
            <a:off x="457200" y="3581400"/>
            <a:ext cx="8686800" cy="2544763"/>
          </a:xfrm>
        </p:spPr>
        <p:txBody>
          <a:bodyPr/>
          <a:lstStyle/>
          <a:p>
            <a:pPr eaLnBrk="1" hangingPunct="1"/>
            <a:r>
              <a:rPr lang="en-US" altLang="zh-CN"/>
              <a:t>5-stage -&gt; 8-stage</a:t>
            </a:r>
            <a:endParaRPr lang="en-US" altLang="zh-CN"/>
          </a:p>
          <a:p>
            <a:pPr eaLnBrk="1" hangingPunct="1"/>
            <a:r>
              <a:rPr lang="en-US" altLang="zh-CN"/>
              <a:t>Higher clock rate</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768350"/>
            <a:ext cx="9144000" cy="608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Pay</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434" y="1692820"/>
            <a:ext cx="9144000" cy="1845872"/>
          </a:xfrm>
          <a:prstGeom prst="rect">
            <a:avLst/>
          </a:prstGeom>
        </p:spPr>
      </p:pic>
      <p:sp>
        <p:nvSpPr>
          <p:cNvPr id="120833" name="Rectangle 2"/>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endParaRPr lang="en-US" altLang="zh-CN">
              <a:solidFill>
                <a:schemeClr val="bg1"/>
              </a:solidFill>
            </a:endParaRPr>
          </a:p>
        </p:txBody>
      </p:sp>
      <p:sp>
        <p:nvSpPr>
          <p:cNvPr id="120834" name="Rectangle 3"/>
          <p:cNvSpPr>
            <a:spLocks noGrp="1" noChangeArrowheads="1"/>
          </p:cNvSpPr>
          <p:nvPr>
            <p:ph type="body" idx="1"/>
          </p:nvPr>
        </p:nvSpPr>
        <p:spPr>
          <a:xfrm>
            <a:off x="457200" y="3581400"/>
            <a:ext cx="8686800" cy="2544763"/>
          </a:xfrm>
        </p:spPr>
        <p:txBody>
          <a:bodyPr/>
          <a:lstStyle/>
          <a:p>
            <a:pPr eaLnBrk="1" hangingPunct="1"/>
            <a:r>
              <a:rPr lang="en-US" altLang="zh-CN"/>
              <a:t>5-stage -&gt; 8-stage</a:t>
            </a:r>
            <a:endParaRPr lang="en-US" altLang="zh-CN"/>
          </a:p>
          <a:p>
            <a:pPr eaLnBrk="1" hangingPunct="1"/>
            <a:r>
              <a:rPr lang="en-US" altLang="zh-CN"/>
              <a:t>Higher clock rate</a:t>
            </a:r>
            <a:endParaRPr lang="en-US" altLang="zh-CN"/>
          </a:p>
          <a:p>
            <a:pPr eaLnBrk="1" hangingPunct="1"/>
            <a:r>
              <a:rPr lang="en-US" altLang="zh-CN">
                <a:solidFill>
                  <a:srgbClr val="00B0F0"/>
                </a:solidFill>
              </a:rPr>
              <a:t>Superpipelining: decompose the memory access because cache access is particularly time critical</a:t>
            </a:r>
            <a:endParaRPr lang="en-US" altLang="zh-CN">
              <a:solidFill>
                <a:srgbClr val="00B0F0"/>
              </a:solidFill>
            </a:endParaRPr>
          </a:p>
        </p:txBody>
      </p:sp>
      <p:sp>
        <p:nvSpPr>
          <p:cNvPr id="120836" name="AutoShape 5"/>
          <p:cNvSpPr>
            <a:spLocks noChangeArrowheads="1"/>
          </p:cNvSpPr>
          <p:nvPr/>
        </p:nvSpPr>
        <p:spPr bwMode="auto">
          <a:xfrm>
            <a:off x="30163" y="1600200"/>
            <a:ext cx="2408237" cy="1787525"/>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837" name="AutoShape 5"/>
          <p:cNvSpPr>
            <a:spLocks noChangeArrowheads="1"/>
          </p:cNvSpPr>
          <p:nvPr/>
        </p:nvSpPr>
        <p:spPr bwMode="auto">
          <a:xfrm>
            <a:off x="4600575" y="1611313"/>
            <a:ext cx="3324225" cy="1787525"/>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2882"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IF</a:t>
            </a:r>
            <a:r>
              <a:rPr lang="en-US" altLang="zh-CN" b="1"/>
              <a:t>: f</a:t>
            </a:r>
            <a:r>
              <a:rPr lang="en-US" altLang="zh-CN"/>
              <a:t>irst half of instruction fetch;</a:t>
            </a:r>
            <a:endParaRPr lang="en-US" altLang="zh-CN"/>
          </a:p>
          <a:p>
            <a:pPr eaLnBrk="1" hangingPunct="1">
              <a:buFontTx/>
              <a:buNone/>
            </a:pPr>
            <a:r>
              <a:rPr lang="en-US" altLang="zh-CN"/>
              <a:t>	PC selection;</a:t>
            </a:r>
            <a:endParaRPr lang="en-US" altLang="zh-CN"/>
          </a:p>
          <a:p>
            <a:pPr eaLnBrk="1" hangingPunct="1">
              <a:buFontTx/>
              <a:buNone/>
            </a:pPr>
            <a:r>
              <a:rPr lang="en-US" altLang="zh-CN"/>
              <a:t>	initiation of instruction cache access;</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IF</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3906"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IS</a:t>
            </a:r>
            <a:r>
              <a:rPr lang="en-US" altLang="zh-CN" b="1"/>
              <a:t>: s</a:t>
            </a:r>
            <a:r>
              <a:rPr lang="en-US" altLang="zh-CN"/>
              <a:t>econd half of instruction fetch;</a:t>
            </a:r>
            <a:endParaRPr lang="en-US" altLang="zh-CN"/>
          </a:p>
          <a:p>
            <a:pPr eaLnBrk="1" hangingPunct="1">
              <a:buFontTx/>
              <a:buNone/>
            </a:pPr>
            <a:r>
              <a:rPr lang="en-US" altLang="zh-CN"/>
              <a:t>	completion of instruction cache access;</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IS</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4930" name="Rectangle 3"/>
          <p:cNvSpPr>
            <a:spLocks noGrp="1" noChangeArrowheads="1"/>
          </p:cNvSpPr>
          <p:nvPr>
            <p:ph type="body" idx="1"/>
          </p:nvPr>
        </p:nvSpPr>
        <p:spPr>
          <a:xfrm>
            <a:off x="457200" y="3581400"/>
            <a:ext cx="8686800" cy="2544763"/>
          </a:xfrm>
        </p:spPr>
        <p:txBody>
          <a:bodyPr/>
          <a:lstStyle/>
          <a:p>
            <a:pPr eaLnBrk="1" hangingPunct="1">
              <a:lnSpc>
                <a:spcPct val="90000"/>
              </a:lnSpc>
            </a:pPr>
            <a:r>
              <a:rPr lang="en-US" altLang="zh-CN" b="1">
                <a:solidFill>
                  <a:srgbClr val="00B0F0"/>
                </a:solidFill>
              </a:rPr>
              <a:t>RF</a:t>
            </a:r>
            <a:r>
              <a:rPr lang="en-US" altLang="zh-CN" b="1"/>
              <a:t>: </a:t>
            </a:r>
            <a:endParaRPr lang="en-US" altLang="zh-CN"/>
          </a:p>
          <a:p>
            <a:pPr eaLnBrk="1" hangingPunct="1">
              <a:lnSpc>
                <a:spcPct val="90000"/>
              </a:lnSpc>
              <a:buFontTx/>
              <a:buNone/>
            </a:pPr>
            <a:r>
              <a:rPr lang="en-US" altLang="zh-CN"/>
              <a:t>	instruction decode and register fetch;</a:t>
            </a:r>
            <a:endParaRPr lang="en-US" altLang="zh-CN"/>
          </a:p>
          <a:p>
            <a:pPr eaLnBrk="1" hangingPunct="1">
              <a:lnSpc>
                <a:spcPct val="90000"/>
              </a:lnSpc>
              <a:buFontTx/>
              <a:buNone/>
            </a:pPr>
            <a:r>
              <a:rPr lang="en-US" altLang="zh-CN"/>
              <a:t>	hazard checking;</a:t>
            </a:r>
            <a:endParaRPr lang="en-US" altLang="zh-CN"/>
          </a:p>
          <a:p>
            <a:pPr eaLnBrk="1" hangingPunct="1">
              <a:lnSpc>
                <a:spcPct val="90000"/>
              </a:lnSpc>
              <a:buFontTx/>
              <a:buNone/>
            </a:pPr>
            <a:r>
              <a:rPr lang="en-US" altLang="zh-CN"/>
              <a:t>	instruction cache hit detection;</a:t>
            </a:r>
            <a:endParaRPr lang="en-US" altLang="zh-CN"/>
          </a:p>
          <a:p>
            <a:pPr eaLnBrk="1" hangingPunct="1">
              <a:lnSpc>
                <a:spcPct val="90000"/>
              </a:lnSpc>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RF</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5954" name="Rectangle 3"/>
          <p:cNvSpPr>
            <a:spLocks noGrp="1" noChangeArrowheads="1"/>
          </p:cNvSpPr>
          <p:nvPr>
            <p:ph type="body" idx="1"/>
          </p:nvPr>
        </p:nvSpPr>
        <p:spPr>
          <a:xfrm>
            <a:off x="457200" y="3581400"/>
            <a:ext cx="8686800" cy="3048000"/>
          </a:xfrm>
        </p:spPr>
        <p:txBody>
          <a:bodyPr/>
          <a:lstStyle/>
          <a:p>
            <a:pPr eaLnBrk="1" hangingPunct="1"/>
            <a:r>
              <a:rPr lang="en-US" altLang="zh-CN" b="1">
                <a:solidFill>
                  <a:srgbClr val="00B0F0"/>
                </a:solidFill>
              </a:rPr>
              <a:t>EX</a:t>
            </a:r>
            <a:r>
              <a:rPr lang="en-US" altLang="zh-CN" b="1"/>
              <a:t>: </a:t>
            </a:r>
            <a:r>
              <a:rPr lang="en-US" altLang="zh-CN"/>
              <a:t>execution</a:t>
            </a:r>
            <a:endParaRPr lang="en-US" altLang="zh-CN"/>
          </a:p>
          <a:p>
            <a:pPr eaLnBrk="1" hangingPunct="1">
              <a:buFontTx/>
              <a:buNone/>
            </a:pPr>
            <a:r>
              <a:rPr lang="en-US" altLang="zh-CN"/>
              <a:t>	effective address calculation;</a:t>
            </a:r>
            <a:endParaRPr lang="en-US" altLang="zh-CN"/>
          </a:p>
          <a:p>
            <a:pPr eaLnBrk="1" hangingPunct="1">
              <a:buFontTx/>
              <a:buNone/>
            </a:pPr>
            <a:r>
              <a:rPr lang="en-US" altLang="zh-CN"/>
              <a:t>	ALU operation;</a:t>
            </a:r>
            <a:endParaRPr lang="en-US" altLang="zh-CN"/>
          </a:p>
          <a:p>
            <a:pPr eaLnBrk="1" hangingPunct="1">
              <a:buFontTx/>
              <a:buNone/>
            </a:pPr>
            <a:r>
              <a:rPr lang="en-US" altLang="zh-CN"/>
              <a:t>	branch-target computation and condition evaluation;</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6978"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DF</a:t>
            </a:r>
            <a:r>
              <a:rPr lang="en-US" altLang="zh-CN" b="1"/>
              <a:t>: </a:t>
            </a:r>
            <a:r>
              <a:rPr lang="en-US" altLang="zh-CN"/>
              <a:t>data fetch</a:t>
            </a:r>
            <a:endParaRPr lang="en-US" altLang="zh-CN"/>
          </a:p>
          <a:p>
            <a:pPr eaLnBrk="1" hangingPunct="1">
              <a:buFontTx/>
              <a:buNone/>
            </a:pPr>
            <a:r>
              <a:rPr lang="en-US" altLang="zh-CN"/>
              <a:t>	</a:t>
            </a:r>
            <a:r>
              <a:rPr lang="en-US" altLang="zh-CN" b="1"/>
              <a:t>f</a:t>
            </a:r>
            <a:r>
              <a:rPr lang="en-US" altLang="zh-CN"/>
              <a:t>irst half of data access;</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DF</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8002"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DS</a:t>
            </a:r>
            <a:r>
              <a:rPr lang="en-US" altLang="zh-CN" b="1"/>
              <a:t>: s</a:t>
            </a:r>
            <a:r>
              <a:rPr lang="en-US" altLang="zh-CN"/>
              <a:t>econd half of data fetch</a:t>
            </a:r>
            <a:endParaRPr lang="en-US" altLang="zh-CN"/>
          </a:p>
          <a:p>
            <a:pPr eaLnBrk="1" hangingPunct="1">
              <a:buFontTx/>
              <a:buNone/>
            </a:pPr>
            <a:r>
              <a:rPr lang="en-US" altLang="zh-CN"/>
              <a:t>	completion of data cache access;</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DS</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29026"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TC</a:t>
            </a:r>
            <a:r>
              <a:rPr lang="en-US" altLang="zh-CN" b="1"/>
              <a:t>: </a:t>
            </a:r>
            <a:r>
              <a:rPr lang="en-US" altLang="zh-CN"/>
              <a:t>tag check</a:t>
            </a:r>
            <a:endParaRPr lang="en-US" altLang="zh-CN"/>
          </a:p>
          <a:p>
            <a:pPr eaLnBrk="1" hangingPunct="1">
              <a:buFontTx/>
              <a:buNone/>
            </a:pPr>
            <a:r>
              <a:rPr lang="en-US" altLang="zh-CN"/>
              <a:t>	determine whether the data cache access hit;</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TC</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12902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100" y="54229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10"/>
          <p:cNvSpPr/>
          <p:nvPr/>
        </p:nvSpPr>
        <p:spPr>
          <a:xfrm>
            <a:off x="2800350" y="47371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pic>
        <p:nvPicPr>
          <p:cNvPr id="8" name="Picture 7"/>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en-US" altLang="zh-CN"/>
              <a:t>MIPS R4000:</a:t>
            </a:r>
            <a:endParaRPr lang="en-US" altLang="zh-CN"/>
          </a:p>
        </p:txBody>
      </p:sp>
      <p:sp>
        <p:nvSpPr>
          <p:cNvPr id="130050" name="Rectangle 3"/>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WB</a:t>
            </a:r>
            <a:r>
              <a:rPr lang="en-US" altLang="zh-CN" b="1"/>
              <a:t>: </a:t>
            </a:r>
            <a:r>
              <a:rPr lang="en-US" altLang="zh-CN"/>
              <a:t>write back</a:t>
            </a:r>
            <a:endParaRPr lang="en-US" altLang="zh-CN"/>
          </a:p>
          <a:p>
            <a:pPr eaLnBrk="1" hangingPunct="1">
              <a:buFontTx/>
              <a:buNone/>
            </a:pPr>
            <a:r>
              <a:rPr lang="en-US" altLang="zh-CN"/>
              <a:t>	for loads and register-register ops;</a:t>
            </a:r>
            <a:endParaRPr lang="en-US" altLang="zh-CN"/>
          </a:p>
          <a:p>
            <a:pPr eaLnBrk="1" hangingPunct="1">
              <a:buFontTx/>
              <a:buNone/>
            </a:pPr>
            <a:r>
              <a:rPr lang="en-US" altLang="zh-CN"/>
              <a:t>	</a:t>
            </a:r>
            <a:endParaRPr lang="en-US" altLang="zh-CN" b="1"/>
          </a:p>
        </p:txBody>
      </p:sp>
      <p:sp>
        <p:nvSpPr>
          <p:cNvPr id="7" name="Rectangle 2"/>
          <p:cNvSpPr txBox="1">
            <a:spLocks noChangeArrowheads="1"/>
          </p:cNvSpPr>
          <p:nvPr/>
        </p:nvSpPr>
        <p:spPr bwMode="auto">
          <a:xfrm>
            <a:off x="6553200" y="228600"/>
            <a:ext cx="2590800" cy="12192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WB</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6" name="Picture 5"/>
          <p:cNvPicPr>
            <a:picLocks noChangeAspect="1"/>
          </p:cNvPicPr>
          <p:nvPr/>
        </p:nvPicPr>
        <p:blipFill>
          <a:blip r:embed="rId1"/>
          <a:stretch>
            <a:fillRect/>
          </a:stretch>
        </p:blipFill>
        <p:spPr>
          <a:xfrm>
            <a:off x="7434" y="1692820"/>
            <a:ext cx="9144000" cy="184587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r>
              <a:rPr lang="en-US" altLang="zh-CN"/>
              <a:t>Load Delay</a:t>
            </a:r>
            <a:endParaRPr lang="en-US" altLang="zh-CN"/>
          </a:p>
        </p:txBody>
      </p:sp>
      <p:sp>
        <p:nvSpPr>
          <p:cNvPr id="131074" name="Rectangle 3"/>
          <p:cNvSpPr>
            <a:spLocks noGrp="1" noChangeArrowheads="1"/>
          </p:cNvSpPr>
          <p:nvPr>
            <p:ph type="body" idx="1"/>
          </p:nvPr>
        </p:nvSpPr>
        <p:spPr/>
        <p:txBody>
          <a:bodyPr/>
          <a:lstStyle/>
          <a:p>
            <a:pPr eaLnBrk="1" hangingPunct="1"/>
            <a:r>
              <a:rPr lang="en-US" altLang="zh-CN"/>
              <a:t>2-cycle load delay </a:t>
            </a:r>
            <a:endParaRPr lang="en-US" altLang="zh-CN"/>
          </a:p>
          <a:p>
            <a:pPr eaLnBrk="1" hangingPunct="1">
              <a:buFontTx/>
              <a:buNone/>
            </a:pPr>
            <a:r>
              <a:rPr lang="en-US" altLang="zh-CN"/>
              <a:t>	(per the subsequent pipeline diagram)</a:t>
            </a:r>
            <a:endParaRPr lang="en-US" altLang="zh-CN"/>
          </a:p>
        </p:txBody>
      </p:sp>
      <p:pic>
        <p:nvPicPr>
          <p:cNvPr id="131075" name="Picture 4" descr="r4000pipeli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828925"/>
            <a:ext cx="91440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Enjoy</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28675"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608822"/>
            <a:ext cx="9144000" cy="2039378"/>
          </a:xfrm>
          <a:prstGeom prst="rect">
            <a:avLst/>
          </a:prstGeom>
        </p:spPr>
      </p:pic>
      <p:sp>
        <p:nvSpPr>
          <p:cNvPr id="133121" name="Rectangle 2"/>
          <p:cNvSpPr>
            <a:spLocks noGrp="1" noChangeArrowheads="1"/>
          </p:cNvSpPr>
          <p:nvPr>
            <p:ph type="title"/>
          </p:nvPr>
        </p:nvSpPr>
        <p:spPr/>
        <p:txBody>
          <a:bodyPr/>
          <a:lstStyle/>
          <a:p>
            <a:pPr eaLnBrk="1" hangingPunct="1"/>
            <a:r>
              <a:rPr lang="en-US" altLang="zh-CN"/>
              <a:t>Load Delay</a:t>
            </a:r>
            <a:endParaRPr lang="zh-CN" altLang="zh-CN"/>
          </a:p>
        </p:txBody>
      </p:sp>
      <p:sp>
        <p:nvSpPr>
          <p:cNvPr id="133122" name="Rectangle 3"/>
          <p:cNvSpPr>
            <a:spLocks noGrp="1" noChangeArrowheads="1"/>
          </p:cNvSpPr>
          <p:nvPr>
            <p:ph type="body" idx="1"/>
          </p:nvPr>
        </p:nvSpPr>
        <p:spPr/>
        <p:txBody>
          <a:bodyPr/>
          <a:lstStyle/>
          <a:p>
            <a:pPr eaLnBrk="1" hangingPunct="1"/>
            <a:r>
              <a:rPr lang="en-US" altLang="zh-CN"/>
              <a:t>2-cycle load delay</a:t>
            </a:r>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en-US" altLang="zh-CN" b="1"/>
              <a:t>DS: s</a:t>
            </a:r>
            <a:r>
              <a:rPr lang="en-US" altLang="zh-CN"/>
              <a:t>econd half of data fetch</a:t>
            </a:r>
            <a:endParaRPr lang="en-US" altLang="zh-CN"/>
          </a:p>
          <a:p>
            <a:pPr eaLnBrk="1" hangingPunct="1">
              <a:buFontTx/>
              <a:buNone/>
            </a:pPr>
            <a:r>
              <a:rPr lang="en-US" altLang="zh-CN"/>
              <a:t>	completion of data cache access;</a:t>
            </a:r>
            <a:endParaRPr lang="en-US" altLang="zh-CN"/>
          </a:p>
          <a:p>
            <a:pPr eaLnBrk="1" hangingPunct="1"/>
            <a:endParaRPr lang="en-US" altLang="zh-CN"/>
          </a:p>
        </p:txBody>
      </p:sp>
      <p:sp>
        <p:nvSpPr>
          <p:cNvPr id="7" name="矩形 6"/>
          <p:cNvSpPr/>
          <p:nvPr/>
        </p:nvSpPr>
        <p:spPr>
          <a:xfrm>
            <a:off x="5257800" y="3708000"/>
            <a:ext cx="1371600" cy="8381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3125" name="Line 5"/>
          <p:cNvSpPr>
            <a:spLocks noChangeShapeType="1"/>
          </p:cNvSpPr>
          <p:nvPr/>
        </p:nvSpPr>
        <p:spPr bwMode="auto">
          <a:xfrm>
            <a:off x="396000" y="36576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6" name="Line 5"/>
          <p:cNvSpPr>
            <a:spLocks noChangeShapeType="1"/>
          </p:cNvSpPr>
          <p:nvPr/>
        </p:nvSpPr>
        <p:spPr bwMode="auto">
          <a:xfrm>
            <a:off x="762000" y="39624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7" name="Line 5"/>
          <p:cNvSpPr>
            <a:spLocks noChangeShapeType="1"/>
          </p:cNvSpPr>
          <p:nvPr/>
        </p:nvSpPr>
        <p:spPr bwMode="auto">
          <a:xfrm>
            <a:off x="762000" y="4267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8" name="Line 5"/>
          <p:cNvSpPr>
            <a:spLocks noChangeShapeType="1"/>
          </p:cNvSpPr>
          <p:nvPr/>
        </p:nvSpPr>
        <p:spPr bwMode="auto">
          <a:xfrm>
            <a:off x="762000" y="457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9" name="Line 5"/>
          <p:cNvSpPr>
            <a:spLocks noChangeShapeType="1"/>
          </p:cNvSpPr>
          <p:nvPr/>
        </p:nvSpPr>
        <p:spPr bwMode="auto">
          <a:xfrm>
            <a:off x="6248400" y="3660106"/>
            <a:ext cx="2286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30" name="Line 5"/>
          <p:cNvSpPr>
            <a:spLocks noChangeShapeType="1"/>
          </p:cNvSpPr>
          <p:nvPr/>
        </p:nvSpPr>
        <p:spPr bwMode="auto">
          <a:xfrm>
            <a:off x="7162800" y="3962400"/>
            <a:ext cx="2286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47900"/>
            <a:ext cx="91440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p:cNvSpPr>
            <a:spLocks noGrp="1" noChangeArrowheads="1"/>
          </p:cNvSpPr>
          <p:nvPr>
            <p:ph type="title"/>
          </p:nvPr>
        </p:nvSpPr>
        <p:spPr/>
        <p:txBody>
          <a:bodyPr/>
          <a:lstStyle/>
          <a:p>
            <a:pPr eaLnBrk="1" hangingPunct="1"/>
            <a:r>
              <a:rPr lang="en-US" altLang="zh-CN"/>
              <a:t>Branch Delay</a:t>
            </a:r>
            <a:endParaRPr lang="en-US" altLang="zh-CN"/>
          </a:p>
        </p:txBody>
      </p:sp>
      <p:sp>
        <p:nvSpPr>
          <p:cNvPr id="99331" name="Rectangle 3"/>
          <p:cNvSpPr>
            <a:spLocks noGrp="1" noChangeArrowheads="1"/>
          </p:cNvSpPr>
          <p:nvPr>
            <p:ph type="body" idx="1"/>
          </p:nvPr>
        </p:nvSpPr>
        <p:spPr>
          <a:xfrm>
            <a:off x="457200" y="1295400"/>
            <a:ext cx="9144000" cy="4830763"/>
          </a:xfrm>
        </p:spPr>
        <p:txBody>
          <a:bodyPr/>
          <a:lstStyle/>
          <a:p>
            <a:pPr eaLnBrk="1" hangingPunct="1">
              <a:defRPr/>
            </a:pPr>
            <a:r>
              <a:rPr lang="en-US" altLang="zh-CN" dirty="0"/>
              <a:t>3-cycle branch delay: condition test- EX</a:t>
            </a:r>
            <a:endParaRPr lang="en-US" altLang="zh-CN" dirty="0"/>
          </a:p>
          <a:p>
            <a:pPr eaLnBrk="1" hangingPunct="1">
              <a:defRPr/>
            </a:pPr>
            <a:r>
              <a:rPr lang="en-US" altLang="zh-CN" dirty="0"/>
              <a:t>single-cycle delayed branch: </a:t>
            </a:r>
            <a:r>
              <a:rPr lang="en-US" altLang="zh-CN" dirty="0" err="1"/>
              <a:t>instr</a:t>
            </a:r>
            <a:r>
              <a:rPr lang="en-US" altLang="zh-CN" dirty="0"/>
              <a:t> 1</a:t>
            </a:r>
            <a:endParaRPr lang="en-US" altLang="zh-CN" dirty="0"/>
          </a:p>
          <a:p>
            <a:pPr marL="0" indent="0" eaLnBrk="1" hangingPunct="1">
              <a:buFontTx/>
              <a:buNone/>
              <a:defRPr/>
            </a:pPr>
            <a:r>
              <a:rPr lang="en-US" altLang="zh-CN" sz="1600" dirty="0"/>
              <a:t> </a:t>
            </a:r>
            <a:endParaRPr lang="en-US" altLang="zh-CN" sz="1600" dirty="0"/>
          </a:p>
          <a:p>
            <a:pPr eaLnBrk="1" hangingPunct="1">
              <a:defRPr/>
            </a:pPr>
            <a:r>
              <a:rPr lang="en-US" altLang="zh-CN" dirty="0"/>
              <a:t>predicted-not-taken: </a:t>
            </a:r>
            <a:r>
              <a:rPr lang="en-US" altLang="zh-CN" dirty="0" err="1"/>
              <a:t>instr</a:t>
            </a:r>
            <a:r>
              <a:rPr lang="en-US" altLang="zh-CN" dirty="0"/>
              <a:t> 2, </a:t>
            </a:r>
            <a:r>
              <a:rPr lang="en-US" altLang="zh-CN" dirty="0" err="1"/>
              <a:t>instr</a:t>
            </a:r>
            <a:r>
              <a:rPr lang="en-US" altLang="zh-CN" dirty="0"/>
              <a:t> 3</a:t>
            </a:r>
            <a:endParaRPr lang="en-US" altLang="zh-CN" dirty="0"/>
          </a:p>
        </p:txBody>
      </p:sp>
      <p:sp>
        <p:nvSpPr>
          <p:cNvPr id="134148" name="Line 5"/>
          <p:cNvSpPr>
            <a:spLocks noChangeShapeType="1"/>
          </p:cNvSpPr>
          <p:nvPr/>
        </p:nvSpPr>
        <p:spPr bwMode="auto">
          <a:xfrm>
            <a:off x="8534400" y="1828800"/>
            <a:ext cx="5334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9" name="Line 5"/>
          <p:cNvSpPr>
            <a:spLocks noChangeShapeType="1"/>
          </p:cNvSpPr>
          <p:nvPr/>
        </p:nvSpPr>
        <p:spPr bwMode="auto">
          <a:xfrm>
            <a:off x="3048000" y="2895600"/>
            <a:ext cx="4572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altLang="zh-CN"/>
              <a:t>Branch Delay</a:t>
            </a:r>
            <a:endParaRPr lang="en-US" altLang="zh-CN"/>
          </a:p>
        </p:txBody>
      </p:sp>
      <p:pic>
        <p:nvPicPr>
          <p:cNvPr id="1361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98675"/>
            <a:ext cx="9144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Rectangle 7"/>
          <p:cNvSpPr>
            <a:spLocks noGrp="1" noChangeArrowheads="1"/>
          </p:cNvSpPr>
          <p:nvPr>
            <p:ph type="body" idx="1"/>
          </p:nvPr>
        </p:nvSpPr>
        <p:spPr>
          <a:noFill/>
        </p:spPr>
        <p:txBody>
          <a:bodyPr/>
          <a:lstStyle/>
          <a:p>
            <a:pPr eaLnBrk="1" hangingPunct="1"/>
            <a:r>
              <a:rPr lang="en-US" altLang="zh-CN"/>
              <a:t>3-cycle branch delay:</a:t>
            </a:r>
            <a:r>
              <a:rPr lang="zh-CN" altLang="en-US"/>
              <a:t> </a:t>
            </a:r>
            <a:r>
              <a:rPr lang="en-US" altLang="zh-CN"/>
              <a:t>for taken</a:t>
            </a:r>
            <a:endParaRPr lang="en-US" altLang="zh-CN"/>
          </a:p>
          <a:p>
            <a:pPr eaLnBrk="1" hangingPunct="1">
              <a:buFontTx/>
              <a:buNone/>
            </a:pPr>
            <a:r>
              <a:rPr lang="en-US" altLang="zh-CN"/>
              <a:t>	predicted-not-taken</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r>
              <a:rPr lang="en-US" altLang="zh-CN"/>
              <a:t>1-cycle branch delay:</a:t>
            </a:r>
            <a:r>
              <a:rPr lang="zh-CN" altLang="en-US"/>
              <a:t> </a:t>
            </a:r>
            <a:r>
              <a:rPr lang="en-US" altLang="zh-CN"/>
              <a:t>for untaken</a:t>
            </a:r>
            <a:endParaRPr lang="en-US" altLang="zh-CN"/>
          </a:p>
          <a:p>
            <a:pPr eaLnBrk="1" hangingPunct="1">
              <a:buFontTx/>
              <a:buNone/>
            </a:pPr>
            <a:r>
              <a:rPr lang="en-US" altLang="zh-CN"/>
              <a:t>	predicted-not-taken</a:t>
            </a:r>
            <a:endParaRPr lang="en-US" altLang="zh-CN"/>
          </a:p>
          <a:p>
            <a:pPr eaLnBrk="1" hangingPunct="1">
              <a:buFontTx/>
              <a:buNone/>
            </a:pPr>
            <a:endParaRPr lang="en-US" altLang="zh-CN"/>
          </a:p>
        </p:txBody>
      </p:sp>
      <p:sp>
        <p:nvSpPr>
          <p:cNvPr id="100356" name="TextBox 6"/>
          <p:cNvSpPr txBox="1">
            <a:spLocks noChangeArrowheads="1"/>
          </p:cNvSpPr>
          <p:nvPr/>
        </p:nvSpPr>
        <p:spPr bwMode="auto">
          <a:xfrm>
            <a:off x="6832600" y="2133600"/>
            <a:ext cx="2211388" cy="461963"/>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taken branch</a:t>
            </a:r>
            <a:endParaRPr kumimoji="0" lang="zh-CN" altLang="en-US" sz="24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100357" name="TextBox 7"/>
          <p:cNvSpPr txBox="1">
            <a:spLocks noChangeArrowheads="1"/>
          </p:cNvSpPr>
          <p:nvPr/>
        </p:nvSpPr>
        <p:spPr bwMode="auto">
          <a:xfrm>
            <a:off x="6172200" y="4724400"/>
            <a:ext cx="2871788" cy="461963"/>
          </a:xfrm>
          <a:prstGeom prst="rect">
            <a:avLst/>
          </a:prstGeom>
          <a:noFill/>
          <a:ln>
            <a:noFill/>
          </a:ln>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rPr>
              <a:t>untaken branch</a:t>
            </a:r>
            <a:endParaRPr kumimoji="0" lang="zh-CN" altLang="en-US" sz="2400" b="0" i="0" u="none" strike="noStrike" kern="1200" cap="none" spc="0" normalizeH="0" baseline="0" noProof="0" dirty="0">
              <a:ln>
                <a:noFill/>
              </a:ln>
              <a:solidFill>
                <a:srgbClr val="00B0F0"/>
              </a:solidFill>
              <a:effectLst/>
              <a:uLnTx/>
              <a:uFillTx/>
              <a:latin typeface="Verdana" panose="020B0604030504040204"/>
              <a:ea typeface="宋体" panose="02010600030101010101" pitchFamily="2" charset="-122"/>
              <a:cs typeface="+mn-cs"/>
            </a:endParaRPr>
          </a:p>
        </p:txBody>
      </p:sp>
      <p:sp>
        <p:nvSpPr>
          <p:cNvPr id="7" name="Rectangle 3"/>
          <p:cNvSpPr txBox="1">
            <a:spLocks noChangeArrowheads="1"/>
          </p:cNvSpPr>
          <p:nvPr/>
        </p:nvSpPr>
        <p:spPr bwMode="auto">
          <a:xfrm>
            <a:off x="0" y="4419600"/>
            <a:ext cx="9144000" cy="3048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EX: </a:t>
            </a:r>
            <a:r>
              <a:rPr kumimoji="0" lang="en-US" altLang="zh-CN" sz="2000" b="0" i="0" u="none" strike="noStrike" kern="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branch-target computation &amp; condition evaluation</a:t>
            </a:r>
            <a:endParaRPr kumimoji="0" lang="en-US" altLang="zh-CN" sz="2000" b="0" i="0" u="none" strike="noStrike" kern="0" cap="none" spc="0" normalizeH="0" baseline="0" noProof="0" dirty="0">
              <a:ln>
                <a:noFill/>
              </a:ln>
              <a:solidFill>
                <a:srgbClr val="00B050"/>
              </a:solidFill>
              <a:effectLst/>
              <a:uLnTx/>
              <a:uFillTx/>
              <a:latin typeface="Verdana" panose="020B060403050404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B050"/>
                </a:solidFill>
                <a:effectLst/>
                <a:uLnTx/>
                <a:uFillTx/>
                <a:latin typeface="Verdana" panose="020B0604030504040204"/>
                <a:ea typeface="宋体" panose="02010600030101010101" pitchFamily="2" charset="-122"/>
                <a:cs typeface="+mn-cs"/>
              </a:rPr>
              <a:t>	</a:t>
            </a:r>
            <a:endParaRPr kumimoji="0" lang="en-US" altLang="zh-CN" sz="2000" b="1" i="0" u="none" strike="noStrike" kern="0" cap="none" spc="0" normalizeH="0" baseline="0" noProof="0" dirty="0">
              <a:ln>
                <a:noFill/>
              </a:ln>
              <a:solidFill>
                <a:srgbClr val="00B050"/>
              </a:solidFill>
              <a:effectLst/>
              <a:uLnTx/>
              <a:uFillTx/>
              <a:latin typeface="Verdana" panose="020B0604030504040204"/>
              <a:ea typeface="宋体" panose="02010600030101010101" pitchFamily="2" charset="-122"/>
              <a:cs typeface="+mn-cs"/>
            </a:endParaRPr>
          </a:p>
        </p:txBody>
      </p:sp>
      <p:sp>
        <p:nvSpPr>
          <p:cNvPr id="136199" name="Line 5"/>
          <p:cNvSpPr>
            <a:spLocks noChangeShapeType="1"/>
          </p:cNvSpPr>
          <p:nvPr/>
        </p:nvSpPr>
        <p:spPr bwMode="auto">
          <a:xfrm>
            <a:off x="4648200" y="3276600"/>
            <a:ext cx="2286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200" name="Line 5"/>
          <p:cNvSpPr>
            <a:spLocks noChangeShapeType="1"/>
          </p:cNvSpPr>
          <p:nvPr/>
        </p:nvSpPr>
        <p:spPr bwMode="auto">
          <a:xfrm>
            <a:off x="4648200" y="5867400"/>
            <a:ext cx="228600" cy="0"/>
          </a:xfrm>
          <a:prstGeom prst="line">
            <a:avLst/>
          </a:prstGeom>
          <a:noFill/>
          <a:ln w="57150">
            <a:solidFill>
              <a:srgbClr val="00B05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434" y="3886200"/>
            <a:ext cx="9144000" cy="1845872"/>
          </a:xfrm>
          <a:prstGeom prst="rect">
            <a:avLst/>
          </a:prstGeom>
        </p:spPr>
      </p:pic>
      <p:sp>
        <p:nvSpPr>
          <p:cNvPr id="138241" name="Rectangle 2"/>
          <p:cNvSpPr>
            <a:spLocks noGrp="1" noChangeArrowheads="1"/>
          </p:cNvSpPr>
          <p:nvPr>
            <p:ph type="title"/>
          </p:nvPr>
        </p:nvSpPr>
        <p:spPr/>
        <p:txBody>
          <a:bodyPr/>
          <a:lstStyle/>
          <a:p>
            <a:pPr eaLnBrk="1" hangingPunct="1"/>
            <a:r>
              <a:rPr lang="en-US" altLang="zh-CN"/>
              <a:t>Forwarding</a:t>
            </a:r>
            <a:endParaRPr lang="en-US" altLang="zh-CN"/>
          </a:p>
        </p:txBody>
      </p:sp>
      <p:sp>
        <p:nvSpPr>
          <p:cNvPr id="138242" name="Rectangle 3"/>
          <p:cNvSpPr>
            <a:spLocks noGrp="1" noChangeArrowheads="1"/>
          </p:cNvSpPr>
          <p:nvPr>
            <p:ph type="body" idx="1"/>
          </p:nvPr>
        </p:nvSpPr>
        <p:spPr/>
        <p:txBody>
          <a:bodyPr/>
          <a:lstStyle/>
          <a:p>
            <a:pPr eaLnBrk="1" hangingPunct="1"/>
            <a:r>
              <a:rPr lang="en-US" altLang="zh-CN"/>
              <a:t>Forwarding</a:t>
            </a:r>
            <a:endParaRPr lang="en-US" altLang="zh-CN"/>
          </a:p>
          <a:p>
            <a:pPr eaLnBrk="1" hangingPunct="1">
              <a:buFontTx/>
              <a:buNone/>
            </a:pPr>
            <a:r>
              <a:rPr lang="en-US" altLang="zh-CN"/>
              <a:t>	ALU/MEM or MEM/WB</a:t>
            </a:r>
            <a:endParaRPr lang="en-US" altLang="zh-CN"/>
          </a:p>
          <a:p>
            <a:pPr eaLnBrk="1" hangingPunct="1">
              <a:buFontTx/>
              <a:buNone/>
            </a:pPr>
            <a:r>
              <a:rPr lang="en-US" altLang="zh-CN"/>
              <a:t>	-&gt; EX/DF, DF/DS, DS/TC, TC/WB</a:t>
            </a:r>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altLang="zh-CN"/>
              <a:t>FP Operations</a:t>
            </a:r>
            <a:endParaRPr lang="en-US" altLang="zh-CN"/>
          </a:p>
        </p:txBody>
      </p:sp>
      <p:sp>
        <p:nvSpPr>
          <p:cNvPr id="139266" name="Rectangle 3"/>
          <p:cNvSpPr>
            <a:spLocks noGrp="1" noChangeArrowheads="1"/>
          </p:cNvSpPr>
          <p:nvPr>
            <p:ph type="body" idx="1"/>
          </p:nvPr>
        </p:nvSpPr>
        <p:spPr/>
        <p:txBody>
          <a:bodyPr/>
          <a:lstStyle/>
          <a:p>
            <a:pPr eaLnBrk="1" hangingPunct="1"/>
            <a:r>
              <a:rPr lang="en-US" altLang="zh-CN"/>
              <a:t>FP Pipeline</a:t>
            </a:r>
            <a:endParaRPr lang="en-US" altLang="zh-CN"/>
          </a:p>
          <a:p>
            <a:pPr eaLnBrk="1" hangingPunct="1"/>
            <a:r>
              <a:rPr lang="en-US" altLang="zh-CN"/>
              <a:t>FP unit with three functional units:</a:t>
            </a:r>
            <a:endParaRPr lang="en-US" altLang="zh-CN"/>
          </a:p>
          <a:p>
            <a:pPr eaLnBrk="1" hangingPunct="1">
              <a:buFontTx/>
              <a:buNone/>
            </a:pPr>
            <a:r>
              <a:rPr lang="en-US" altLang="zh-CN"/>
              <a:t>	FP divider, FP multiplier, FP adder</a:t>
            </a:r>
            <a:endParaRPr lang="en-US" altLang="zh-CN"/>
          </a:p>
          <a:p>
            <a:pPr eaLnBrk="1" hangingPunct="1"/>
            <a:r>
              <a:rPr lang="en-US" altLang="zh-CN"/>
              <a:t>2 cycles to 112 cycles</a:t>
            </a:r>
            <a:endParaRPr lang="en-US" altLang="zh-CN"/>
          </a:p>
          <a:p>
            <a:pPr eaLnBrk="1" hangingPunct="1">
              <a:buFontTx/>
              <a:buNone/>
            </a:pP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551771"/>
            <a:ext cx="9144000" cy="2855727"/>
          </a:xfrm>
          <a:prstGeom prst="rect">
            <a:avLst/>
          </a:prstGeom>
        </p:spPr>
      </p:pic>
      <p:sp>
        <p:nvSpPr>
          <p:cNvPr id="141313" name="Rectangle 2"/>
          <p:cNvSpPr>
            <a:spLocks noGrp="1" noChangeArrowheads="1"/>
          </p:cNvSpPr>
          <p:nvPr>
            <p:ph type="title"/>
          </p:nvPr>
        </p:nvSpPr>
        <p:spPr/>
        <p:txBody>
          <a:bodyPr/>
          <a:lstStyle/>
          <a:p>
            <a:pPr eaLnBrk="1" hangingPunct="1"/>
            <a:r>
              <a:rPr lang="en-US" altLang="zh-CN"/>
              <a:t>Stage vs FP Unit</a:t>
            </a:r>
            <a:endParaRPr lang="en-US" altLang="zh-CN"/>
          </a:p>
        </p:txBody>
      </p:sp>
      <p:sp>
        <p:nvSpPr>
          <p:cNvPr id="141314" name="Rectangle 3"/>
          <p:cNvSpPr>
            <a:spLocks noGrp="1" noChangeArrowheads="1"/>
          </p:cNvSpPr>
          <p:nvPr>
            <p:ph type="body" idx="1"/>
          </p:nvPr>
        </p:nvSpPr>
        <p:spPr/>
        <p:txBody>
          <a:bodyPr/>
          <a:lstStyle/>
          <a:p>
            <a:pPr eaLnBrk="1" hangingPunct="1"/>
            <a:r>
              <a:rPr lang="en-US" altLang="zh-CN"/>
              <a:t>FP unit with eight different stages</a:t>
            </a:r>
            <a:endParaRPr lang="en-US" altLang="zh-C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3090416"/>
            <a:ext cx="9144000" cy="2559942"/>
          </a:xfrm>
          <a:prstGeom prst="rect">
            <a:avLst/>
          </a:prstGeom>
        </p:spPr>
      </p:pic>
      <p:sp>
        <p:nvSpPr>
          <p:cNvPr id="143361" name="Rectangle 2"/>
          <p:cNvSpPr>
            <a:spLocks noGrp="1" noChangeArrowheads="1"/>
          </p:cNvSpPr>
          <p:nvPr>
            <p:ph type="title"/>
          </p:nvPr>
        </p:nvSpPr>
        <p:spPr/>
        <p:txBody>
          <a:bodyPr/>
          <a:lstStyle/>
          <a:p>
            <a:pPr eaLnBrk="1" hangingPunct="1"/>
            <a:r>
              <a:rPr lang="en-US" altLang="zh-CN"/>
              <a:t>Latency &amp; Ini Interval</a:t>
            </a:r>
            <a:endParaRPr lang="en-US" altLang="zh-CN"/>
          </a:p>
        </p:txBody>
      </p:sp>
      <p:sp>
        <p:nvSpPr>
          <p:cNvPr id="143362" name="Rectangle 3"/>
          <p:cNvSpPr>
            <a:spLocks noGrp="1" noChangeArrowheads="1"/>
          </p:cNvSpPr>
          <p:nvPr>
            <p:ph type="body" idx="1"/>
          </p:nvPr>
        </p:nvSpPr>
        <p:spPr/>
        <p:txBody>
          <a:bodyPr/>
          <a:lstStyle/>
          <a:p>
            <a:pPr eaLnBrk="1" hangingPunct="1"/>
            <a:r>
              <a:rPr lang="en-US" altLang="zh-CN"/>
              <a:t>FP operations: latency and initiation interval</a:t>
            </a:r>
            <a:endParaRPr lang="en-US" altLang="zh-C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en-US" altLang="zh-CN"/>
              <a:t>FP Ops: Example 1</a:t>
            </a:r>
            <a:endParaRPr lang="en-US" altLang="zh-CN"/>
          </a:p>
        </p:txBody>
      </p:sp>
      <p:sp>
        <p:nvSpPr>
          <p:cNvPr id="145410" name="Rectangle 3"/>
          <p:cNvSpPr>
            <a:spLocks noGrp="1" noChangeArrowheads="1"/>
          </p:cNvSpPr>
          <p:nvPr>
            <p:ph type="body" idx="1"/>
          </p:nvPr>
        </p:nvSpPr>
        <p:spPr/>
        <p:txBody>
          <a:bodyPr/>
          <a:lstStyle/>
          <a:p>
            <a:pPr eaLnBrk="1" hangingPunct="1"/>
            <a:r>
              <a:rPr lang="en-US" altLang="zh-CN"/>
              <a:t>FP multiply + FP add</a:t>
            </a:r>
            <a:endParaRPr lang="en-US" altLang="zh-CN"/>
          </a:p>
        </p:txBody>
      </p:sp>
      <p:pic>
        <p:nvPicPr>
          <p:cNvPr id="14541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514600"/>
            <a:ext cx="91440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6019800" y="3657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38200" y="4572000"/>
            <a:ext cx="6324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0" name="直接箭头连接符 9"/>
          <p:cNvCxnSpPr/>
          <p:nvPr/>
        </p:nvCxnSpPr>
        <p:spPr>
          <a:xfrm rot="16200000" flipH="1">
            <a:off x="5829300" y="4076700"/>
            <a:ext cx="1524000" cy="838200"/>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FP Ops: Example 2</a:t>
            </a:r>
            <a:endParaRPr lang="en-US" altLang="zh-CN"/>
          </a:p>
        </p:txBody>
      </p:sp>
      <p:sp>
        <p:nvSpPr>
          <p:cNvPr id="147458" name="Rectangle 3"/>
          <p:cNvSpPr>
            <a:spLocks noGrp="1" noChangeArrowheads="1"/>
          </p:cNvSpPr>
          <p:nvPr>
            <p:ph type="body" idx="1"/>
          </p:nvPr>
        </p:nvSpPr>
        <p:spPr/>
        <p:txBody>
          <a:bodyPr/>
          <a:lstStyle/>
          <a:p>
            <a:pPr eaLnBrk="1" hangingPunct="1"/>
            <a:r>
              <a:rPr lang="en-US" altLang="zh-CN"/>
              <a:t>FP add + FP multiply</a:t>
            </a:r>
            <a:endParaRPr lang="en-US" altLang="zh-CN"/>
          </a:p>
        </p:txBody>
      </p:sp>
      <p:pic>
        <p:nvPicPr>
          <p:cNvPr id="14745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590800"/>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en-US" altLang="zh-CN"/>
              <a:t>FP Ops: Example 3</a:t>
            </a:r>
            <a:endParaRPr lang="en-US" altLang="zh-CN"/>
          </a:p>
        </p:txBody>
      </p:sp>
      <p:sp>
        <p:nvSpPr>
          <p:cNvPr id="148482" name="Rectangle 3"/>
          <p:cNvSpPr>
            <a:spLocks noGrp="1" noChangeArrowheads="1"/>
          </p:cNvSpPr>
          <p:nvPr>
            <p:ph type="body" idx="1"/>
          </p:nvPr>
        </p:nvSpPr>
        <p:spPr/>
        <p:txBody>
          <a:bodyPr/>
          <a:lstStyle/>
          <a:p>
            <a:pPr eaLnBrk="1" hangingPunct="1"/>
            <a:r>
              <a:rPr lang="en-US" altLang="zh-CN"/>
              <a:t>divide + add</a:t>
            </a:r>
            <a:endParaRPr lang="en-US" altLang="zh-CN"/>
          </a:p>
        </p:txBody>
      </p:sp>
      <p:pic>
        <p:nvPicPr>
          <p:cNvPr id="14848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24075"/>
            <a:ext cx="9144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5105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912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4008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0866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391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010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38200" y="4114800"/>
            <a:ext cx="8229600" cy="1747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Enjoy</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30723"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while some others are </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Ordering or Paying</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en-US" altLang="zh-CN"/>
              <a:t>FP Ops: Example 4</a:t>
            </a:r>
            <a:endParaRPr lang="en-US" altLang="zh-CN"/>
          </a:p>
        </p:txBody>
      </p:sp>
      <p:sp>
        <p:nvSpPr>
          <p:cNvPr id="149506" name="Rectangle 3"/>
          <p:cNvSpPr>
            <a:spLocks noGrp="1" noChangeArrowheads="1"/>
          </p:cNvSpPr>
          <p:nvPr>
            <p:ph type="body" idx="1"/>
          </p:nvPr>
        </p:nvSpPr>
        <p:spPr/>
        <p:txBody>
          <a:bodyPr/>
          <a:lstStyle/>
          <a:p>
            <a:pPr eaLnBrk="1" hangingPunct="1"/>
            <a:r>
              <a:rPr lang="en-US" altLang="zh-CN"/>
              <a:t>FP add + FP divide</a:t>
            </a:r>
            <a:endParaRPr lang="en-US" altLang="zh-CN"/>
          </a:p>
        </p:txBody>
      </p:sp>
      <p:pic>
        <p:nvPicPr>
          <p:cNvPr id="14950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718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3810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572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10"/>
          <p:cNvSpPr/>
          <p:nvPr/>
        </p:nvSpPr>
        <p:spPr>
          <a:xfrm>
            <a:off x="1295400" y="4148138"/>
            <a:ext cx="78486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exploit ILP?</a:t>
            </a:r>
            <a:br>
              <a:rPr lang="en-US" altLang="zh-CN" kern="0" dirty="0"/>
            </a:br>
            <a:endParaRPr lang="en-US" altLang="zh-CN" kern="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ILP Exploitation</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solidFill>
                  <a:srgbClr val="00B0F0"/>
                </a:solidFill>
              </a:rPr>
              <a:t>Compiler-based static parallelism        </a:t>
            </a:r>
            <a:r>
              <a:rPr lang="en-US" dirty="0"/>
              <a:t>only in domain-specific environments or in well-structured scientific applications with significant data-level parallelism</a:t>
            </a:r>
            <a:endParaRPr lang="en-US" dirty="0"/>
          </a:p>
          <a:p>
            <a:pPr marL="0" indent="0">
              <a:buNone/>
            </a:pPr>
            <a:endParaRPr lang="en-US" dirty="0"/>
          </a:p>
          <a:p>
            <a:r>
              <a:rPr lang="en-US" dirty="0">
                <a:solidFill>
                  <a:srgbClr val="00B0F0"/>
                </a:solidFill>
              </a:rPr>
              <a:t>Hardware-based dynamic parallelism</a:t>
            </a:r>
            <a:endParaRPr lang="en-US" dirty="0">
              <a:solidFill>
                <a:srgbClr val="00B0F0"/>
              </a:solidFill>
            </a:endParaRPr>
          </a:p>
          <a:p>
            <a:pPr marL="0" indent="0">
              <a:buNone/>
            </a:pPr>
            <a:r>
              <a:rPr lang="en-US" dirty="0">
                <a:solidFill>
                  <a:srgbClr val="00B0F0"/>
                </a:solidFill>
              </a:rPr>
              <a:t>    </a:t>
            </a:r>
            <a:endParaRPr lang="en-US" dirty="0">
              <a:solidFill>
                <a:srgbClr val="00B0F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much ILP in a program?</a:t>
            </a:r>
            <a:br>
              <a:rPr lang="en-US" altLang="zh-CN" kern="0" dirty="0"/>
            </a:br>
            <a:endParaRPr lang="en-US" altLang="zh-CN" kern="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Instructions</a:t>
            </a:r>
            <a:endParaRPr lang="en-US" dirty="0"/>
          </a:p>
        </p:txBody>
      </p:sp>
      <p:sp>
        <p:nvSpPr>
          <p:cNvPr id="3" name="Content Placeholder 2"/>
          <p:cNvSpPr>
            <a:spLocks noGrp="1"/>
          </p:cNvSpPr>
          <p:nvPr>
            <p:ph idx="1"/>
          </p:nvPr>
        </p:nvSpPr>
        <p:spPr/>
        <p:txBody>
          <a:bodyPr/>
          <a:lstStyle/>
          <a:p>
            <a:r>
              <a:rPr lang="en-US" dirty="0"/>
              <a:t>T</a:t>
            </a:r>
            <a:r>
              <a:rPr lang="en-US" dirty="0"/>
              <a:t>wo instructions that can execute simultaneously in a pipeline of arbitrary depth without causing any stalls, assuming sufficient resources and thus no structural hazards</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Instructions</a:t>
            </a:r>
            <a:endParaRPr lang="en-US" dirty="0"/>
          </a:p>
        </p:txBody>
      </p:sp>
      <p:sp>
        <p:nvSpPr>
          <p:cNvPr id="3" name="Content Placeholder 2"/>
          <p:cNvSpPr>
            <a:spLocks noGrp="1"/>
          </p:cNvSpPr>
          <p:nvPr>
            <p:ph idx="1"/>
          </p:nvPr>
        </p:nvSpPr>
        <p:spPr/>
        <p:txBody>
          <a:bodyPr/>
          <a:lstStyle/>
          <a:p>
            <a:r>
              <a:rPr lang="en-US" dirty="0"/>
              <a:t>T</a:t>
            </a:r>
            <a:r>
              <a:rPr lang="en-US" dirty="0"/>
              <a:t>wo instructions that are not parallel</a:t>
            </a:r>
            <a:endParaRPr lang="en-US" dirty="0"/>
          </a:p>
          <a:p>
            <a:r>
              <a:rPr lang="en-US" dirty="0"/>
              <a:t>Must be executed in order</a:t>
            </a:r>
            <a:endParaRPr lang="en-US" dirty="0"/>
          </a:p>
          <a:p>
            <a:r>
              <a:rPr lang="en-US" dirty="0"/>
              <a:t>M</a:t>
            </a:r>
            <a:r>
              <a:rPr lang="en-US" dirty="0"/>
              <a:t>ay often be partially overlapped</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a:t>
            </a:r>
            <a:endParaRPr lang="en-US" dirty="0"/>
          </a:p>
        </p:txBody>
      </p:sp>
      <p:sp>
        <p:nvSpPr>
          <p:cNvPr id="3" name="Content Placeholder 2"/>
          <p:cNvSpPr>
            <a:spLocks noGrp="1"/>
          </p:cNvSpPr>
          <p:nvPr>
            <p:ph idx="1"/>
          </p:nvPr>
        </p:nvSpPr>
        <p:spPr/>
        <p:txBody>
          <a:bodyPr/>
          <a:lstStyle/>
          <a:p>
            <a:r>
              <a:rPr lang="en-US" dirty="0"/>
              <a:t>Data dependence</a:t>
            </a:r>
            <a:endParaRPr lang="en-US" dirty="0"/>
          </a:p>
          <a:p>
            <a:r>
              <a:rPr lang="en-US" dirty="0"/>
              <a:t>N</a:t>
            </a:r>
            <a:r>
              <a:rPr lang="en-US" dirty="0"/>
              <a:t>ame dependence</a:t>
            </a:r>
            <a:endParaRPr lang="en-US" dirty="0"/>
          </a:p>
          <a:p>
            <a:r>
              <a:rPr lang="en-US" dirty="0"/>
              <a:t>C</a:t>
            </a:r>
            <a:r>
              <a:rPr lang="en-US" dirty="0"/>
              <a:t>ontrol dependence</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endParaRPr lang="en-US" dirty="0">
              <a:solidFill>
                <a:srgbClr val="000000"/>
              </a:solidFill>
            </a:endParaRP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a:t>
            </a:r>
            <a:endParaRPr lang="en-US" dirty="0">
              <a:solidFill>
                <a:srgbClr val="000000"/>
              </a:solidFill>
            </a:endParaRPr>
          </a:p>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endParaRPr lang="en-US" dirty="0">
              <a:solidFill>
                <a:srgbClr val="000000"/>
              </a:solidFill>
            </a:endParaRP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p:txBody>
          <a:bodyPr/>
          <a:lstStyle/>
          <a:p>
            <a:pPr>
              <a:defRPr/>
            </a:pPr>
            <a:r>
              <a:rPr lang="en-US" altLang="zh-CN" dirty="0"/>
              <a:t>Example code sequence</a:t>
            </a:r>
            <a:endParaRPr lang="en-US" altLang="zh-CN" dirty="0"/>
          </a:p>
          <a:p>
            <a:pPr eaLnBrk="1" hangingPunct="1">
              <a:buFontTx/>
              <a:buNone/>
              <a:defRPr/>
            </a:pPr>
            <a:r>
              <a:rPr lang="en-US" altLang="zh-CN" dirty="0"/>
              <a:t>	Loop: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32771"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Dependence</a:t>
            </a:r>
            <a:endParaRPr lang="en-US" dirty="0"/>
          </a:p>
        </p:txBody>
      </p:sp>
      <p:sp>
        <p:nvSpPr>
          <p:cNvPr id="3" name="Content Placeholder 2"/>
          <p:cNvSpPr>
            <a:spLocks noGrp="1"/>
          </p:cNvSpPr>
          <p:nvPr>
            <p:ph idx="1"/>
          </p:nvPr>
        </p:nvSpPr>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solidFill>
                  <a:srgbClr val="00B0F0"/>
                </a:solidFill>
              </a:rPr>
              <a:t>Write </a:t>
            </a:r>
            <a:r>
              <a:rPr lang="en-US" altLang="en-US" dirty="0">
                <a:solidFill>
                  <a:srgbClr val="00B0F0"/>
                </a:solidFill>
                <a:sym typeface="Wingdings" panose="05000000000000000000" pitchFamily="2" charset="2"/>
              </a:rPr>
              <a:t> Read</a:t>
            </a:r>
            <a:endParaRPr lang="en-US" altLang="zh-CN" dirty="0"/>
          </a:p>
          <a:p>
            <a:pPr eaLnBrk="1" hangingPunct="1">
              <a:buFontTx/>
              <a:buNone/>
              <a:defRPr/>
            </a:pPr>
            <a:r>
              <a:rPr lang="en-US" altLang="zh-CN" dirty="0"/>
              <a:t>    </a:t>
            </a:r>
            <a:endParaRPr lang="en-US" altLang="zh-CN" dirty="0"/>
          </a:p>
          <a:p>
            <a:pPr marL="0" indent="0">
              <a:buNone/>
            </a:pP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15"/>
          <p:cNvSpPr>
            <a:spLocks noChangeShapeType="1"/>
          </p:cNvSpPr>
          <p:nvPr/>
        </p:nvSpPr>
        <p:spPr bwMode="auto">
          <a:xfrm>
            <a:off x="4301168" y="2590800"/>
            <a:ext cx="347031" cy="3048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15"/>
          <p:cNvSpPr>
            <a:spLocks noChangeShapeType="1"/>
          </p:cNvSpPr>
          <p:nvPr/>
        </p:nvSpPr>
        <p:spPr bwMode="auto">
          <a:xfrm>
            <a:off x="4114800" y="3200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8" name="Line 15"/>
          <p:cNvSpPr>
            <a:spLocks noChangeShapeType="1"/>
          </p:cNvSpPr>
          <p:nvPr/>
        </p:nvSpPr>
        <p:spPr bwMode="auto">
          <a:xfrm>
            <a:off x="4114800" y="43434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noChangeArrowheads="1"/>
          </p:cNvSpPr>
          <p:nvPr>
            <p:ph type="title"/>
          </p:nvPr>
        </p:nvSpPr>
        <p:spPr/>
        <p:txBody>
          <a:bodyPr/>
          <a:lstStyle/>
          <a:p>
            <a:r>
              <a:rPr lang="en-US" altLang="en-US"/>
              <a:t>Name</a:t>
            </a:r>
            <a:r>
              <a:rPr lang="en-US" altLang="en-US"/>
              <a:t> Dependence</a:t>
            </a:r>
            <a:endParaRPr lang="en-US" altLang="en-US"/>
          </a:p>
        </p:txBody>
      </p:sp>
      <p:sp>
        <p:nvSpPr>
          <p:cNvPr id="223234" name="Content Placeholder 2"/>
          <p:cNvSpPr>
            <a:spLocks noGrp="1" noChangeArrowheads="1"/>
          </p:cNvSpPr>
          <p:nvPr>
            <p:ph idx="1"/>
          </p:nvPr>
        </p:nvSpPr>
        <p:spPr/>
        <p:txBody>
          <a:bodyPr/>
          <a:lstStyle/>
          <a:p>
            <a:r>
              <a:rPr lang="en-US" altLang="en-US" dirty="0"/>
              <a:t>T</a:t>
            </a:r>
            <a:r>
              <a:rPr lang="en-US" altLang="en-US" dirty="0"/>
              <a:t>wo instructions use the same register or memory location </a:t>
            </a:r>
            <a:r>
              <a:rPr lang="en-US" altLang="en-US" i="1" dirty="0"/>
              <a:t>(name)</a:t>
            </a:r>
            <a:r>
              <a:rPr lang="en-US" altLang="en-US" dirty="0"/>
              <a:t>, but there is </a:t>
            </a:r>
            <a:r>
              <a:rPr lang="en-US" altLang="en-US" dirty="0">
                <a:solidFill>
                  <a:srgbClr val="FFC000"/>
                </a:solidFill>
              </a:rPr>
              <a:t>no flow of data</a:t>
            </a:r>
            <a:r>
              <a:rPr lang="en-US" altLang="en-US" dirty="0"/>
              <a:t> between instructions associated w/ that name</a:t>
            </a:r>
            <a:endParaRPr lang="en-US" altLang="en-US" dirty="0"/>
          </a:p>
          <a:p>
            <a:r>
              <a:rPr lang="en-US" altLang="en-US" dirty="0">
                <a:solidFill>
                  <a:srgbClr val="00B0F0"/>
                </a:solidFill>
              </a:rPr>
              <a:t>Read </a:t>
            </a:r>
            <a:r>
              <a:rPr lang="en-US" altLang="en-US" dirty="0">
                <a:solidFill>
                  <a:srgbClr val="00B0F0"/>
                </a:solidFill>
                <a:sym typeface="Wingdings" panose="05000000000000000000" pitchFamily="2" charset="2"/>
              </a:rPr>
              <a:t> Write </a:t>
            </a:r>
            <a:r>
              <a:rPr lang="en-US" altLang="en-US" dirty="0">
                <a:sym typeface="Wingdings" panose="05000000000000000000" pitchFamily="2" charset="2"/>
              </a:rPr>
              <a:t>or </a:t>
            </a:r>
            <a:r>
              <a:rPr lang="en-US" altLang="en-US" dirty="0">
                <a:solidFill>
                  <a:srgbClr val="00B0F0"/>
                </a:solidFill>
                <a:sym typeface="Wingdings" panose="05000000000000000000" pitchFamily="2" charset="2"/>
              </a:rPr>
              <a:t>Write  Write</a:t>
            </a:r>
            <a:endParaRPr lang="en-US" altLang="en-US" dirty="0">
              <a:solidFill>
                <a:srgbClr val="00B0F0"/>
              </a:solidFill>
            </a:endParaRPr>
          </a:p>
          <a:p>
            <a:endParaRPr lang="en-US" altLang="en-US" i="1"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p:cNvSpPr>
            <a:spLocks noGrp="1" noChangeArrowheads="1"/>
          </p:cNvSpPr>
          <p:nvPr>
            <p:ph type="title"/>
          </p:nvPr>
        </p:nvSpPr>
        <p:spPr/>
        <p:txBody>
          <a:bodyPr/>
          <a:lstStyle/>
          <a:p>
            <a:r>
              <a:rPr lang="en-US" altLang="en-US"/>
              <a:t>Name Dependence</a:t>
            </a:r>
            <a:endParaRPr lang="en-US" altLang="en-US"/>
          </a:p>
        </p:txBody>
      </p:sp>
      <p:sp>
        <p:nvSpPr>
          <p:cNvPr id="3" name="Content Placeholder 2"/>
          <p:cNvSpPr>
            <a:spLocks noGrp="1"/>
          </p:cNvSpPr>
          <p:nvPr>
            <p:ph idx="1"/>
          </p:nvPr>
        </p:nvSpPr>
        <p:spPr>
          <a:xfrm>
            <a:off x="457200" y="1600200"/>
            <a:ext cx="8686800" cy="4525963"/>
          </a:xfrm>
        </p:spPr>
        <p:txBody>
          <a:bodyPr/>
          <a:lstStyle/>
          <a:p>
            <a:pPr marL="0" indent="0">
              <a:buFontTx/>
              <a:buNone/>
              <a:defRPr/>
            </a:pPr>
            <a:r>
              <a:rPr lang="en-US" dirty="0"/>
              <a:t>A</a:t>
            </a:r>
            <a:r>
              <a:rPr lang="en-US" dirty="0"/>
              <a:t>n instruction </a:t>
            </a:r>
            <a:r>
              <a:rPr lang="en-US" i="1" dirty="0" err="1"/>
              <a:t>i</a:t>
            </a:r>
            <a:r>
              <a:rPr lang="en-US" dirty="0"/>
              <a:t> that precedes instr </a:t>
            </a:r>
            <a:r>
              <a:rPr lang="en-US" i="1" dirty="0"/>
              <a:t>j</a:t>
            </a:r>
            <a:r>
              <a:rPr lang="en-US" dirty="0"/>
              <a:t> in program order:</a:t>
            </a:r>
            <a:endParaRPr lang="en-US" dirty="0"/>
          </a:p>
          <a:p>
            <a:pPr>
              <a:defRPr/>
            </a:pPr>
            <a:r>
              <a:rPr lang="en-US" dirty="0">
                <a:solidFill>
                  <a:srgbClr val="00B0F0"/>
                </a:solidFill>
              </a:rPr>
              <a:t>Antidependence</a:t>
            </a:r>
            <a:r>
              <a:rPr lang="en-US" dirty="0">
                <a:solidFill>
                  <a:srgbClr val="00B0F0"/>
                </a:solidFill>
              </a:rPr>
              <a:t>: </a:t>
            </a:r>
            <a:r>
              <a:rPr lang="en-US" altLang="en-US" dirty="0">
                <a:solidFill>
                  <a:srgbClr val="00B0F0"/>
                </a:solidFill>
              </a:rPr>
              <a:t>Read </a:t>
            </a:r>
            <a:r>
              <a:rPr lang="en-US" altLang="en-US" dirty="0">
                <a:solidFill>
                  <a:srgbClr val="00B0F0"/>
                </a:solidFill>
                <a:sym typeface="Wingdings" panose="05000000000000000000" pitchFamily="2" charset="2"/>
              </a:rPr>
              <a:t> Write </a:t>
            </a:r>
            <a:endParaRPr lang="en-US" dirty="0">
              <a:solidFill>
                <a:srgbClr val="00B0F0"/>
              </a:solidFill>
            </a:endParaRPr>
          </a:p>
          <a:p>
            <a:pPr marL="0" indent="0">
              <a:buFontTx/>
              <a:buNone/>
              <a:defRPr/>
            </a:pPr>
            <a:r>
              <a:rPr lang="en-US" dirty="0"/>
              <a:t>  instruction j writes a register or </a:t>
            </a:r>
            <a:endParaRPr lang="en-US" dirty="0"/>
          </a:p>
          <a:p>
            <a:pPr marL="0" indent="0">
              <a:buFontTx/>
              <a:buNone/>
              <a:defRPr/>
            </a:pPr>
            <a:r>
              <a:rPr lang="en-US" dirty="0"/>
              <a:t>  memory location that instruction </a:t>
            </a:r>
            <a:r>
              <a:rPr lang="en-US" i="1" dirty="0" err="1"/>
              <a:t>i</a:t>
            </a:r>
            <a:r>
              <a:rPr lang="en-US" dirty="0"/>
              <a:t> </a:t>
            </a:r>
            <a:endParaRPr lang="en-US" dirty="0"/>
          </a:p>
          <a:p>
            <a:pPr marL="0" indent="0">
              <a:buFontTx/>
              <a:buNone/>
              <a:defRPr/>
            </a:pPr>
            <a:r>
              <a:rPr lang="en-US" dirty="0"/>
              <a:t>  reads</a:t>
            </a:r>
            <a:endParaRPr lang="en-US" dirty="0"/>
          </a:p>
          <a:p>
            <a:pPr>
              <a:defRPr/>
            </a:pPr>
            <a:r>
              <a:rPr lang="en-US"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US" dirty="0">
                <a:solidFill>
                  <a:srgbClr val="00B0F0"/>
                </a:solidFill>
                <a:sym typeface="Wingdings" panose="05000000000000000000" pitchFamily="2" charset="2"/>
              </a:rPr>
              <a:t>Write  Write</a:t>
            </a:r>
            <a:endParaRPr lang="en-US" altLang="zh-CN" dirty="0">
              <a:solidFill>
                <a:srgbClr val="00B0F0"/>
              </a:solidFill>
            </a:endParaRPr>
          </a:p>
          <a:p>
            <a:pPr marL="0" indent="0">
              <a:buFontTx/>
              <a:buNone/>
              <a:defRPr/>
            </a:pPr>
            <a:r>
              <a:rPr lang="en-US" altLang="zh-CN" dirty="0"/>
              <a:t>  instruction I and instruction j write </a:t>
            </a:r>
            <a:endParaRPr lang="en-US" altLang="zh-CN" dirty="0"/>
          </a:p>
          <a:p>
            <a:pPr marL="0" indent="0">
              <a:buFontTx/>
              <a:buNone/>
              <a:defRPr/>
            </a:pPr>
            <a:r>
              <a:rPr lang="en-US" altLang="zh-CN" dirty="0"/>
              <a:t>  the same register or memory location</a:t>
            </a:r>
            <a:endParaRPr lang="en-US" altLang="zh-C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Dependence</a:t>
            </a:r>
            <a:endParaRPr lang="en-US" dirty="0"/>
          </a:p>
        </p:txBody>
      </p:sp>
      <p:sp>
        <p:nvSpPr>
          <p:cNvPr id="3" name="Content Placeholder 2"/>
          <p:cNvSpPr>
            <a:spLocks noGrp="1"/>
          </p:cNvSpPr>
          <p:nvPr>
            <p:ph idx="1"/>
          </p:nvPr>
        </p:nvSpPr>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solidFill>
                  <a:srgbClr val="00B0F0"/>
                </a:solidFill>
              </a:rPr>
              <a:t>x1: Read </a:t>
            </a:r>
            <a:r>
              <a:rPr lang="en-US" altLang="en-US" dirty="0">
                <a:solidFill>
                  <a:srgbClr val="00B0F0"/>
                </a:solidFill>
                <a:sym typeface="Wingdings" panose="05000000000000000000" pitchFamily="2" charset="2"/>
              </a:rPr>
              <a:t> Write, </a:t>
            </a:r>
            <a:r>
              <a:rPr lang="en-US" altLang="en-US" dirty="0" err="1">
                <a:solidFill>
                  <a:srgbClr val="00B0F0"/>
                </a:solidFill>
                <a:sym typeface="Wingdings" panose="05000000000000000000" pitchFamily="2" charset="2"/>
              </a:rPr>
              <a:t>antidependence</a:t>
            </a: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f0, f1,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15"/>
          <p:cNvSpPr>
            <a:spLocks noChangeShapeType="1"/>
          </p:cNvSpPr>
          <p:nvPr/>
        </p:nvSpPr>
        <p:spPr bwMode="auto">
          <a:xfrm flipH="1">
            <a:off x="4267201" y="3863181"/>
            <a:ext cx="838200" cy="175419"/>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Dependence</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US" dirty="0">
                <a:solidFill>
                  <a:srgbClr val="00B0F0"/>
                </a:solidFill>
              </a:rPr>
              <a:t>x1: Read </a:t>
            </a:r>
            <a:r>
              <a:rPr lang="en-US" altLang="en-US" dirty="0">
                <a:solidFill>
                  <a:srgbClr val="00B0F0"/>
                </a:solidFill>
                <a:sym typeface="Wingdings" panose="05000000000000000000" pitchFamily="2" charset="2"/>
              </a:rPr>
              <a:t> Write, </a:t>
            </a:r>
            <a:r>
              <a:rPr lang="en-US" altLang="en-US" dirty="0" err="1">
                <a:solidFill>
                  <a:srgbClr val="00B0F0"/>
                </a:solidFill>
                <a:sym typeface="Wingdings" panose="05000000000000000000" pitchFamily="2" charset="2"/>
              </a:rPr>
              <a:t>antidependence</a:t>
            </a:r>
            <a:endParaRPr lang="en-US" altLang="en-US" dirty="0">
              <a:solidFill>
                <a:srgbClr val="00B0F0"/>
              </a:solidFill>
              <a:sym typeface="Wingdings" panose="05000000000000000000" pitchFamily="2" charset="2"/>
            </a:endParaRPr>
          </a:p>
          <a:p>
            <a:pPr>
              <a:defRPr/>
            </a:pPr>
            <a:r>
              <a:rPr lang="en-US" altLang="zh-CN" dirty="0">
                <a:solidFill>
                  <a:srgbClr val="00B0F0"/>
                </a:solidFill>
              </a:rPr>
              <a:t>f0: </a:t>
            </a:r>
            <a:r>
              <a:rPr lang="en-US" altLang="en-US" dirty="0">
                <a:solidFill>
                  <a:srgbClr val="00B0F0"/>
                </a:solidFill>
              </a:rPr>
              <a:t>Write </a:t>
            </a:r>
            <a:r>
              <a:rPr lang="en-US" altLang="en-US" dirty="0">
                <a:solidFill>
                  <a:srgbClr val="00B0F0"/>
                </a:solidFill>
                <a:sym typeface="Wingdings" panose="05000000000000000000" pitchFamily="2" charset="2"/>
              </a:rPr>
              <a:t> Write, output dependence</a:t>
            </a: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f0, f1,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15"/>
          <p:cNvSpPr>
            <a:spLocks noChangeShapeType="1"/>
          </p:cNvSpPr>
          <p:nvPr/>
        </p:nvSpPr>
        <p:spPr bwMode="auto">
          <a:xfrm flipH="1">
            <a:off x="4267201" y="3863181"/>
            <a:ext cx="838200" cy="175419"/>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15"/>
          <p:cNvSpPr>
            <a:spLocks noChangeShapeType="1"/>
          </p:cNvSpPr>
          <p:nvPr/>
        </p:nvSpPr>
        <p:spPr bwMode="auto">
          <a:xfrm>
            <a:off x="4114800" y="25908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noChangeArrowheads="1"/>
          </p:cNvSpPr>
          <p:nvPr>
            <p:ph type="title"/>
          </p:nvPr>
        </p:nvSpPr>
        <p:spPr/>
        <p:txBody>
          <a:bodyPr/>
          <a:lstStyle/>
          <a:p>
            <a:r>
              <a:rPr lang="en-US" altLang="en-US"/>
              <a:t>Name</a:t>
            </a:r>
            <a:r>
              <a:rPr lang="en-US" altLang="en-US"/>
              <a:t> Dependence</a:t>
            </a:r>
            <a:endParaRPr lang="en-US" altLang="en-US"/>
          </a:p>
        </p:txBody>
      </p:sp>
      <p:sp>
        <p:nvSpPr>
          <p:cNvPr id="223234" name="Content Placeholder 2"/>
          <p:cNvSpPr>
            <a:spLocks noGrp="1" noChangeArrowheads="1"/>
          </p:cNvSpPr>
          <p:nvPr>
            <p:ph idx="1"/>
          </p:nvPr>
        </p:nvSpPr>
        <p:spPr/>
        <p:txBody>
          <a:bodyPr/>
          <a:lstStyle/>
          <a:p>
            <a:r>
              <a:rPr lang="en-US" altLang="en-US" dirty="0">
                <a:solidFill>
                  <a:srgbClr val="00B0F0"/>
                </a:solidFill>
              </a:rPr>
              <a:t>Register Renaming:                     </a:t>
            </a:r>
            <a:r>
              <a:rPr lang="en-US" altLang="en-US" dirty="0"/>
              <a:t>change </a:t>
            </a:r>
            <a:r>
              <a:rPr lang="en-US" altLang="en-US" dirty="0"/>
              <a:t>the name (register number or memory location) used in name-dependent instructions such that the instructions do not conflict </a:t>
            </a:r>
            <a:endParaRPr lang="en-US" altLang="en-US" dirty="0"/>
          </a:p>
          <a:p>
            <a:r>
              <a:rPr lang="en-US" altLang="en-US" dirty="0"/>
              <a:t>Statically </a:t>
            </a:r>
            <a:r>
              <a:rPr lang="en-US" altLang="zh-CN" dirty="0"/>
              <a:t>by </a:t>
            </a:r>
            <a:r>
              <a:rPr lang="en-US" altLang="en-US" dirty="0"/>
              <a:t>compiler or dynamically by hardware</a:t>
            </a:r>
            <a:endParaRPr lang="en-US" altLang="en-US" dirty="0"/>
          </a:p>
          <a:p>
            <a:r>
              <a:rPr lang="en-US" altLang="en-US" dirty="0"/>
              <a:t>Renamed instructions can execute simultaneously or be reordered</a:t>
            </a:r>
            <a:endParaRPr lang="en-US" altLang="en-US" dirty="0"/>
          </a:p>
          <a:p>
            <a:endParaRPr lang="en-US" altLang="en-US" i="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noChangeArrowheads="1"/>
          </p:cNvSpPr>
          <p:nvPr>
            <p:ph type="title"/>
          </p:nvPr>
        </p:nvSpPr>
        <p:spPr/>
        <p:txBody>
          <a:bodyPr/>
          <a:lstStyle/>
          <a:p>
            <a:r>
              <a:rPr lang="en-US" altLang="en-US"/>
              <a:t>Data Hazard</a:t>
            </a:r>
            <a:endParaRPr lang="en-US" altLang="en-US"/>
          </a:p>
        </p:txBody>
      </p:sp>
      <p:sp>
        <p:nvSpPr>
          <p:cNvPr id="3" name="Content Placeholder 2"/>
          <p:cNvSpPr>
            <a:spLocks noGrp="1"/>
          </p:cNvSpPr>
          <p:nvPr>
            <p:ph idx="1"/>
          </p:nvPr>
        </p:nvSpPr>
        <p:spPr>
          <a:xfrm>
            <a:off x="457200" y="1600200"/>
            <a:ext cx="8686800" cy="4525963"/>
          </a:xfrm>
        </p:spPr>
        <p:txBody>
          <a:bodyPr/>
          <a:lstStyle/>
          <a:p>
            <a:pPr marL="0" indent="0">
              <a:buNone/>
              <a:defRPr/>
            </a:pPr>
            <a:r>
              <a:rPr lang="en-US" dirty="0"/>
              <a:t>H</a:t>
            </a:r>
            <a:r>
              <a:rPr lang="en-US" dirty="0"/>
              <a:t>azard exists whenever</a:t>
            </a:r>
            <a:endParaRPr lang="en-US" dirty="0"/>
          </a:p>
          <a:p>
            <a:pPr>
              <a:defRPr/>
            </a:pPr>
            <a:r>
              <a:rPr lang="en-US" dirty="0"/>
              <a:t>1) there is a name/data dependence between instructions; </a:t>
            </a:r>
            <a:endParaRPr lang="en-US" dirty="0"/>
          </a:p>
          <a:p>
            <a:pPr>
              <a:defRPr/>
            </a:pPr>
            <a:r>
              <a:rPr lang="en-US" dirty="0"/>
              <a:t>2) they are close enough; AND</a:t>
            </a:r>
            <a:endParaRPr lang="en-US" dirty="0"/>
          </a:p>
          <a:p>
            <a:pPr>
              <a:defRPr/>
            </a:pPr>
            <a:r>
              <a:rPr lang="en-US" dirty="0"/>
              <a:t>3) the overlap during execution would change the order of access to the operand involved in the dependence</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noChangeArrowheads="1"/>
          </p:cNvSpPr>
          <p:nvPr>
            <p:ph type="title"/>
          </p:nvPr>
        </p:nvSpPr>
        <p:spPr/>
        <p:txBody>
          <a:bodyPr/>
          <a:lstStyle/>
          <a:p>
            <a:r>
              <a:rPr lang="en-US" altLang="en-US"/>
              <a:t>Data Hazard</a:t>
            </a:r>
            <a:endParaRPr lang="en-US" altLang="en-US"/>
          </a:p>
        </p:txBody>
      </p:sp>
      <p:sp>
        <p:nvSpPr>
          <p:cNvPr id="3" name="Content Placeholder 2"/>
          <p:cNvSpPr>
            <a:spLocks noGrp="1"/>
          </p:cNvSpPr>
          <p:nvPr>
            <p:ph idx="1"/>
          </p:nvPr>
        </p:nvSpPr>
        <p:spPr>
          <a:xfrm>
            <a:off x="457200" y="1600200"/>
            <a:ext cx="8686800" cy="4525963"/>
          </a:xfrm>
        </p:spPr>
        <p:txBody>
          <a:bodyPr/>
          <a:lstStyle/>
          <a:p>
            <a:pPr>
              <a:defRPr/>
            </a:pPr>
            <a:r>
              <a:rPr lang="en-US" dirty="0">
                <a:solidFill>
                  <a:srgbClr val="00B0F0"/>
                </a:solidFill>
              </a:rPr>
              <a:t>Read After Write (RAW)                       </a:t>
            </a:r>
            <a:r>
              <a:rPr lang="en-US" i="1" dirty="0"/>
              <a:t>j</a:t>
            </a:r>
            <a:r>
              <a:rPr lang="en-US" dirty="0"/>
              <a:t> reads a source before </a:t>
            </a:r>
            <a:r>
              <a:rPr lang="en-US" i="1" dirty="0" err="1"/>
              <a:t>i</a:t>
            </a:r>
            <a:r>
              <a:rPr lang="en-US" dirty="0"/>
              <a:t> writes it,        </a:t>
            </a:r>
            <a:r>
              <a:rPr lang="en-US" i="1" dirty="0"/>
              <a:t>j</a:t>
            </a:r>
            <a:r>
              <a:rPr lang="en-US" dirty="0"/>
              <a:t> incorrectly gets the old value</a:t>
            </a:r>
            <a:endParaRPr lang="en-US" dirty="0"/>
          </a:p>
          <a:p>
            <a:pPr>
              <a:defRPr/>
            </a:pPr>
            <a:r>
              <a:rPr lang="en-US" dirty="0">
                <a:solidFill>
                  <a:srgbClr val="00B0F0"/>
                </a:solidFill>
              </a:rPr>
              <a:t>Write After Write (WAW)                     </a:t>
            </a:r>
            <a:r>
              <a:rPr lang="en-US" i="1" dirty="0"/>
              <a:t>j</a:t>
            </a:r>
            <a:r>
              <a:rPr lang="en-US" dirty="0"/>
              <a:t> writes a destination before </a:t>
            </a:r>
            <a:r>
              <a:rPr lang="en-US" i="1" dirty="0" err="1"/>
              <a:t>i</a:t>
            </a:r>
            <a:r>
              <a:rPr lang="en-US" dirty="0"/>
              <a:t> writes it</a:t>
            </a:r>
            <a:r>
              <a:rPr lang="en-US" dirty="0"/>
              <a:t>,  </a:t>
            </a:r>
            <a:r>
              <a:rPr lang="en-US" dirty="0"/>
              <a:t>leaving the value written by </a:t>
            </a:r>
            <a:r>
              <a:rPr lang="en-US" i="1" dirty="0" err="1"/>
              <a:t>i</a:t>
            </a:r>
            <a:r>
              <a:rPr lang="en-US" i="1" dirty="0"/>
              <a:t> </a:t>
            </a:r>
            <a:r>
              <a:rPr lang="en-US" dirty="0"/>
              <a:t>but not j </a:t>
            </a:r>
            <a:r>
              <a:rPr lang="en-US" dirty="0"/>
              <a:t> </a:t>
            </a:r>
            <a:endParaRPr lang="en-US" dirty="0">
              <a:solidFill>
                <a:srgbClr val="00B0F0"/>
              </a:solidFill>
            </a:endParaRPr>
          </a:p>
          <a:p>
            <a:pPr>
              <a:defRPr/>
            </a:pPr>
            <a:r>
              <a:rPr lang="en-US" dirty="0">
                <a:solidFill>
                  <a:srgbClr val="00B0F0"/>
                </a:solidFill>
              </a:rPr>
              <a:t>Write After Read (WAR)                       </a:t>
            </a:r>
            <a:r>
              <a:rPr lang="en-US" i="1" dirty="0"/>
              <a:t>j </a:t>
            </a:r>
            <a:r>
              <a:rPr lang="en-US" dirty="0"/>
              <a:t>writes a destination before </a:t>
            </a:r>
            <a:r>
              <a:rPr lang="en-US" i="1" dirty="0" err="1"/>
              <a:t>i</a:t>
            </a:r>
            <a:r>
              <a:rPr lang="en-US" dirty="0"/>
              <a:t> reads it</a:t>
            </a:r>
            <a:r>
              <a:rPr lang="en-US" dirty="0"/>
              <a:t>,  </a:t>
            </a:r>
            <a:r>
              <a:rPr lang="en-US" i="1" dirty="0" err="1"/>
              <a:t>i</a:t>
            </a:r>
            <a:r>
              <a:rPr lang="en-US" i="1" dirty="0"/>
              <a:t> </a:t>
            </a:r>
            <a:r>
              <a:rPr lang="en-US" dirty="0"/>
              <a:t>incorrectly gets the new value</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Dependence</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if p1 {</a:t>
            </a:r>
            <a:endParaRPr lang="en-US" altLang="zh-CN" dirty="0"/>
          </a:p>
          <a:p>
            <a:pPr eaLnBrk="1" hangingPunct="1">
              <a:buFontTx/>
              <a:buNone/>
              <a:defRPr/>
            </a:pPr>
            <a:r>
              <a:rPr lang="en-US" altLang="zh-CN" dirty="0"/>
              <a:t>		</a:t>
            </a:r>
            <a:endParaRPr lang="en-US" altLang="zh-CN" dirty="0"/>
          </a:p>
          <a:p>
            <a:pPr eaLnBrk="1" hangingPunct="1">
              <a:buFontTx/>
              <a:buNone/>
              <a:defRPr/>
            </a:pPr>
            <a:r>
              <a:rPr lang="en-US" altLang="zh-CN" dirty="0"/>
              <a:t>	};</a:t>
            </a:r>
            <a:endParaRPr lang="en-US" altLang="zh-CN" dirty="0"/>
          </a:p>
          <a:p>
            <a:pPr eaLnBrk="1" hangingPunct="1">
              <a:buFontTx/>
              <a:buNone/>
              <a:defRPr/>
            </a:pPr>
            <a:r>
              <a:rPr lang="en-US" altLang="zh-CN" dirty="0"/>
              <a:t>	if p2 {</a:t>
            </a:r>
            <a:endParaRPr lang="en-US" altLang="zh-CN" dirty="0"/>
          </a:p>
          <a:p>
            <a:pPr eaLnBrk="1" hangingPunct="1">
              <a:buFontTx/>
              <a:buNone/>
              <a:defRPr/>
            </a:pPr>
            <a:endParaRPr lang="en-US" altLang="zh-CN" dirty="0"/>
          </a:p>
          <a:p>
            <a:pPr eaLnBrk="1" hangingPunct="1">
              <a:buFontTx/>
              <a:buNone/>
              <a:defRPr/>
            </a:pPr>
            <a:r>
              <a:rPr lang="en-US" altLang="zh-CN" dirty="0"/>
              <a:t>	};</a:t>
            </a:r>
            <a:endParaRPr lang="en-US" dirty="0"/>
          </a:p>
        </p:txBody>
      </p:sp>
      <p:sp>
        <p:nvSpPr>
          <p:cNvPr id="4" name="Content Placeholder 2"/>
          <p:cNvSpPr txBox="1"/>
          <p:nvPr/>
        </p:nvSpPr>
        <p:spPr bwMode="auto">
          <a:xfrm>
            <a:off x="2209800" y="16764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endParaRPr lang="en-US" altLang="zh-CN" kern="0" dirty="0"/>
          </a:p>
          <a:p>
            <a:pPr eaLnBrk="1" hangingPunct="1">
              <a:buFontTx/>
              <a:buNone/>
              <a:defRPr/>
            </a:pP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Dependence</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r>
              <a:rPr lang="en-US" altLang="zh-CN" dirty="0"/>
              <a:t>	if p1 {</a:t>
            </a:r>
            <a:endParaRPr lang="en-US" altLang="zh-CN" dirty="0"/>
          </a:p>
          <a:p>
            <a:pPr eaLnBrk="1" hangingPunct="1">
              <a:buFontTx/>
              <a:buNone/>
              <a:defRPr/>
            </a:pPr>
            <a:r>
              <a:rPr lang="en-US" altLang="zh-CN" dirty="0"/>
              <a:t>		</a:t>
            </a:r>
            <a:endParaRPr lang="en-US" altLang="zh-CN" dirty="0"/>
          </a:p>
          <a:p>
            <a:pPr eaLnBrk="1" hangingPunct="1">
              <a:buFontTx/>
              <a:buNone/>
              <a:defRPr/>
            </a:pPr>
            <a:r>
              <a:rPr lang="en-US" altLang="zh-CN" dirty="0"/>
              <a:t>	};</a:t>
            </a:r>
            <a:endParaRPr lang="en-US" altLang="zh-CN" dirty="0"/>
          </a:p>
          <a:p>
            <a:pPr eaLnBrk="1" hangingPunct="1">
              <a:buFontTx/>
              <a:buNone/>
              <a:defRPr/>
            </a:pPr>
            <a:r>
              <a:rPr lang="en-US" altLang="zh-CN" dirty="0"/>
              <a:t>	if p2 {</a:t>
            </a: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en-US" dirty="0">
                <a:solidFill>
                  <a:srgbClr val="00B0F0"/>
                </a:solidFill>
              </a:rPr>
              <a:t>S1 is control-dependent on p1</a:t>
            </a:r>
            <a:endParaRPr lang="en-US" altLang="en-US" dirty="0">
              <a:solidFill>
                <a:srgbClr val="00B0F0"/>
              </a:solidFill>
              <a:sym typeface="Wingdings" panose="05000000000000000000" pitchFamily="2" charset="2"/>
            </a:endParaRPr>
          </a:p>
          <a:p>
            <a:pPr>
              <a:defRPr/>
            </a:pPr>
            <a:r>
              <a:rPr lang="en-US" altLang="zh-CN" dirty="0">
                <a:solidFill>
                  <a:srgbClr val="00B0F0"/>
                </a:solidFill>
              </a:rPr>
              <a:t>S2 is control-dependent on p2</a:t>
            </a:r>
            <a:endParaRPr lang="en-US" dirty="0"/>
          </a:p>
        </p:txBody>
      </p:sp>
      <p:sp>
        <p:nvSpPr>
          <p:cNvPr id="4" name="Content Placeholder 2"/>
          <p:cNvSpPr txBox="1"/>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endParaRPr lang="en-US" altLang="zh-CN" kern="0" dirty="0"/>
          </a:p>
          <a:p>
            <a:pPr eaLnBrk="1" hangingPunct="1">
              <a:buFontTx/>
              <a:buNone/>
              <a:defRPr/>
            </a:pP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15"/>
          <p:cNvSpPr>
            <a:spLocks noChangeShapeType="1"/>
          </p:cNvSpPr>
          <p:nvPr/>
        </p:nvSpPr>
        <p:spPr bwMode="auto">
          <a:xfrm flipH="1" flipV="1">
            <a:off x="1447800" y="2743200"/>
            <a:ext cx="914400" cy="152401"/>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Line 15"/>
          <p:cNvSpPr>
            <a:spLocks noChangeShapeType="1"/>
          </p:cNvSpPr>
          <p:nvPr/>
        </p:nvSpPr>
        <p:spPr bwMode="auto">
          <a:xfrm flipH="1" flipV="1">
            <a:off x="1447800" y="4495799"/>
            <a:ext cx="914400" cy="152401"/>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34819"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besides eating </a:t>
            </a:r>
            <a:r>
              <a:rPr kumimoji="0" lang="en-US" altLang="zh-CN" sz="2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23333</a:t>
            </a:r>
            <a:endParaRPr kumimoji="0" lang="en-US" altLang="zh-CN" sz="2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Ordering or Paying</a:t>
            </a:r>
            <a:endPar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Performance</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 Optimization</a:t>
            </a:r>
            <a:endParaRPr lang="en-US" dirty="0"/>
          </a:p>
        </p:txBody>
      </p:sp>
      <p:pic>
        <p:nvPicPr>
          <p:cNvPr id="4" name="Picture 3"/>
          <p:cNvPicPr>
            <a:picLocks noChangeAspect="1"/>
          </p:cNvPicPr>
          <p:nvPr/>
        </p:nvPicPr>
        <p:blipFill>
          <a:blip r:embed="rId1"/>
          <a:stretch>
            <a:fillRect/>
          </a:stretch>
        </p:blipFill>
        <p:spPr>
          <a:xfrm>
            <a:off x="0" y="1600200"/>
            <a:ext cx="9144000" cy="4435929"/>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Constraints</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endParaRPr lang="en-US" altLang="zh-CN" dirty="0">
              <a:solidFill>
                <a:srgbClr val="00B0F0"/>
              </a:solidFill>
            </a:endParaRPr>
          </a:p>
          <a:p>
            <a:pPr eaLnBrk="1" hangingPunct="1">
              <a:buFontTx/>
              <a:buNone/>
              <a:defRPr/>
            </a:pPr>
            <a:r>
              <a:rPr lang="en-US" altLang="zh-CN" dirty="0"/>
              <a:t>	any changes in the ordering of instruction execution must not change how exceptions are raised in the program</a:t>
            </a:r>
            <a:endParaRPr lang="en-US" altLang="zh-CN" dirty="0"/>
          </a:p>
          <a:p>
            <a:pPr>
              <a:defRPr/>
            </a:pPr>
            <a:r>
              <a:rPr lang="en-US" altLang="zh-CN" dirty="0">
                <a:solidFill>
                  <a:srgbClr val="00B0F0"/>
                </a:solidFill>
              </a:rPr>
              <a:t>Data Flow</a:t>
            </a:r>
            <a:endParaRPr lang="en-US" altLang="zh-CN" dirty="0">
              <a:solidFill>
                <a:srgbClr val="00B0F0"/>
              </a:solidFill>
            </a:endParaRPr>
          </a:p>
          <a:p>
            <a:pPr eaLnBrk="1" hangingPunct="1">
              <a:buFontTx/>
              <a:buNone/>
              <a:defRPr/>
            </a:pPr>
            <a:r>
              <a:rPr lang="en-US" altLang="zh-CN" dirty="0"/>
              <a:t>	the actual flow of data values among instructions that produce results and those that consume them</a:t>
            </a:r>
            <a:endParaRPr lang="en-US" altLang="zh-CN"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Behavior</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endParaRPr lang="en-US" altLang="zh-CN" dirty="0">
              <a:solidFill>
                <a:srgbClr val="00B0F0"/>
              </a:solidFill>
            </a:endParaRPr>
          </a:p>
          <a:p>
            <a:pPr eaLnBrk="1" hangingPunct="1">
              <a:buFontTx/>
              <a:buNone/>
              <a:defRPr/>
            </a:pPr>
            <a:r>
              <a:rPr lang="en-US" altLang="zh-CN" dirty="0"/>
              <a:t>	any changes in the ordering of instruction execution must not change how exceptions are raised in the program;</a:t>
            </a:r>
            <a:endParaRPr lang="en-US" altLang="zh-CN" dirty="0"/>
          </a:p>
          <a:p>
            <a:pPr eaLnBrk="1" hangingPunct="1">
              <a:buFontTx/>
              <a:buNone/>
              <a:defRPr/>
            </a:pPr>
            <a:r>
              <a:rPr lang="en-US" altLang="zh-CN" dirty="0"/>
              <a:t>	often relaxed to: reordering of instruction execution must not cause any new exceptions in the program</a:t>
            </a:r>
            <a:endParaRPr lang="en-US" altLang="zh-CN"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Behavior</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endParaRPr lang="en-US" altLang="zh-CN" dirty="0"/>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endParaRPr lang="en-US" altLang="zh-CN" kern="0" dirty="0"/>
          </a:p>
          <a:p>
            <a:pPr eaLnBrk="1" hangingPunct="1">
              <a:buFontTx/>
              <a:buNone/>
              <a:defRPr/>
            </a:pPr>
            <a:r>
              <a:rPr lang="en-US" altLang="zh-CN" kern="0" dirty="0"/>
              <a:t>x2, x0, L1 </a:t>
            </a:r>
            <a:endParaRPr lang="en-US" altLang="zh-CN" kern="0" dirty="0"/>
          </a:p>
          <a:p>
            <a:pPr eaLnBrk="1" hangingPunct="1">
              <a:buFontTx/>
              <a:buNone/>
              <a:defRPr/>
            </a:pPr>
            <a:r>
              <a:rPr lang="en-US" altLang="zh-CN" kern="0" dirty="0"/>
              <a:t>x1, 0(x2)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Behavior</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endParaRPr lang="en-US" altLang="zh-CN" dirty="0"/>
          </a:p>
          <a:p>
            <a:pPr>
              <a:defRPr/>
            </a:pPr>
            <a:r>
              <a:rPr lang="en-US" altLang="en-US" dirty="0">
                <a:solidFill>
                  <a:srgbClr val="00B0F0"/>
                </a:solidFill>
              </a:rPr>
              <a:t>x2: data dependence</a:t>
            </a:r>
            <a:endParaRPr lang="en-US" altLang="en-US" dirty="0">
              <a:solidFill>
                <a:srgbClr val="00B0F0"/>
              </a:solidFill>
              <a:sym typeface="Wingdings" panose="05000000000000000000" pitchFamily="2" charset="2"/>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endParaRPr lang="en-US" altLang="zh-CN" kern="0" dirty="0"/>
          </a:p>
          <a:p>
            <a:pPr eaLnBrk="1" hangingPunct="1">
              <a:buFontTx/>
              <a:buNone/>
              <a:defRPr/>
            </a:pPr>
            <a:r>
              <a:rPr lang="en-US" altLang="zh-CN" kern="0" dirty="0"/>
              <a:t>x2, x0, L1 </a:t>
            </a:r>
            <a:endParaRPr lang="en-US" altLang="zh-CN" kern="0" dirty="0"/>
          </a:p>
          <a:p>
            <a:pPr eaLnBrk="1" hangingPunct="1">
              <a:buFontTx/>
              <a:buNone/>
              <a:defRPr/>
            </a:pPr>
            <a:r>
              <a:rPr lang="en-US" altLang="zh-CN" kern="0" dirty="0"/>
              <a:t>x1, 0(x2)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15"/>
          <p:cNvSpPr>
            <a:spLocks noChangeShapeType="1"/>
          </p:cNvSpPr>
          <p:nvPr/>
        </p:nvSpPr>
        <p:spPr bwMode="auto">
          <a:xfrm>
            <a:off x="3474000" y="25908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Behavior</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endParaRPr lang="en-US" altLang="zh-CN" dirty="0"/>
          </a:p>
          <a:p>
            <a:pPr>
              <a:defRPr/>
            </a:pPr>
            <a:r>
              <a:rPr lang="en-US" altLang="en-US" dirty="0">
                <a:solidFill>
                  <a:srgbClr val="00B0F0"/>
                </a:solidFill>
              </a:rPr>
              <a:t>x2: add </a:t>
            </a:r>
            <a:r>
              <a:rPr lang="en-US" altLang="en-US" dirty="0">
                <a:solidFill>
                  <a:srgbClr val="00B0F0"/>
                </a:solidFill>
                <a:sym typeface="Wingdings" panose="05000000000000000000" pitchFamily="2" charset="2"/>
              </a:rPr>
              <a:t> </a:t>
            </a:r>
            <a:r>
              <a:rPr lang="en-US" altLang="en-US" dirty="0" err="1">
                <a:solidFill>
                  <a:srgbClr val="00B0F0"/>
                </a:solidFill>
                <a:sym typeface="Wingdings" panose="05000000000000000000" pitchFamily="2" charset="2"/>
              </a:rPr>
              <a:t>beq</a:t>
            </a:r>
            <a:r>
              <a:rPr lang="en-US" altLang="en-US" dirty="0">
                <a:solidFill>
                  <a:srgbClr val="00B0F0"/>
                </a:solidFill>
                <a:sym typeface="Wingdings" panose="05000000000000000000" pitchFamily="2" charset="2"/>
              </a:rPr>
              <a:t>,</a:t>
            </a:r>
            <a:r>
              <a:rPr lang="en-US" altLang="en-US" dirty="0">
                <a:solidFill>
                  <a:srgbClr val="00B0F0"/>
                </a:solidFill>
              </a:rPr>
              <a:t> data dependence</a:t>
            </a:r>
            <a:endParaRPr lang="en-US" altLang="en-US" dirty="0">
              <a:solidFill>
                <a:srgbClr val="00B0F0"/>
              </a:solidFill>
            </a:endParaRPr>
          </a:p>
          <a:p>
            <a:pPr>
              <a:defRPr/>
            </a:pPr>
            <a:r>
              <a:rPr lang="en-US" altLang="en-US" dirty="0">
                <a:solidFill>
                  <a:srgbClr val="00B0F0"/>
                </a:solidFill>
                <a:sym typeface="Wingdings" panose="05000000000000000000" pitchFamily="2" charset="2"/>
              </a:rPr>
              <a:t>x2: </a:t>
            </a:r>
            <a:r>
              <a:rPr lang="en-US" altLang="en-US" dirty="0" err="1">
                <a:solidFill>
                  <a:srgbClr val="00B0F0"/>
                </a:solidFill>
                <a:sym typeface="Wingdings" panose="05000000000000000000" pitchFamily="2" charset="2"/>
              </a:rPr>
              <a:t>beq</a:t>
            </a:r>
            <a:r>
              <a:rPr lang="en-US" altLang="en-US" dirty="0">
                <a:solidFill>
                  <a:srgbClr val="00B0F0"/>
                </a:solidFill>
                <a:sym typeface="Wingdings" panose="05000000000000000000" pitchFamily="2" charset="2"/>
              </a:rPr>
              <a:t>  </a:t>
            </a:r>
            <a:r>
              <a:rPr lang="en-US" altLang="en-US" dirty="0" err="1">
                <a:solidFill>
                  <a:srgbClr val="00B0F0"/>
                </a:solidFill>
                <a:sym typeface="Wingdings" panose="05000000000000000000" pitchFamily="2" charset="2"/>
              </a:rPr>
              <a:t>ld</a:t>
            </a:r>
            <a:r>
              <a:rPr lang="en-US" altLang="en-US" dirty="0">
                <a:solidFill>
                  <a:srgbClr val="00B0F0"/>
                </a:solidFill>
                <a:sym typeface="Wingdings" panose="05000000000000000000" pitchFamily="2" charset="2"/>
              </a:rPr>
              <a:t>, control dependence for memory protection</a:t>
            </a:r>
            <a:endParaRPr lang="en-US" altLang="zh-CN" dirty="0"/>
          </a:p>
          <a:p>
            <a:pPr marL="0" indent="0">
              <a:buNone/>
            </a:pPr>
            <a:endParaRPr lang="en-US" dirty="0"/>
          </a:p>
        </p:txBody>
      </p:sp>
      <p:sp>
        <p:nvSpPr>
          <p:cNvPr id="4" name="Content Placeholder 2"/>
          <p:cNvSpPr txBox="1"/>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endParaRPr lang="en-US" altLang="zh-CN" kern="0" dirty="0"/>
          </a:p>
          <a:p>
            <a:pPr eaLnBrk="1" hangingPunct="1">
              <a:buFontTx/>
              <a:buNone/>
              <a:defRPr/>
            </a:pPr>
            <a:r>
              <a:rPr lang="en-US" altLang="zh-CN" kern="0" dirty="0"/>
              <a:t>x2, x0, L1 </a:t>
            </a:r>
            <a:endParaRPr lang="en-US" altLang="zh-CN" kern="0" dirty="0"/>
          </a:p>
          <a:p>
            <a:pPr eaLnBrk="1" hangingPunct="1">
              <a:buFontTx/>
              <a:buNone/>
              <a:defRPr/>
            </a:pPr>
            <a:r>
              <a:rPr lang="en-US" altLang="zh-CN" kern="0" dirty="0"/>
              <a:t>x1, 0(x2)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15"/>
          <p:cNvSpPr>
            <a:spLocks noChangeShapeType="1"/>
          </p:cNvSpPr>
          <p:nvPr/>
        </p:nvSpPr>
        <p:spPr bwMode="auto">
          <a:xfrm>
            <a:off x="3474000" y="2590800"/>
            <a:ext cx="0" cy="3810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Line 15"/>
          <p:cNvSpPr>
            <a:spLocks noChangeShapeType="1"/>
          </p:cNvSpPr>
          <p:nvPr/>
        </p:nvSpPr>
        <p:spPr bwMode="auto">
          <a:xfrm>
            <a:off x="3473999" y="3238500"/>
            <a:ext cx="1097979" cy="190500"/>
          </a:xfrm>
          <a:prstGeom prst="line">
            <a:avLst/>
          </a:prstGeom>
          <a:noFill/>
          <a:ln w="76200">
            <a:solidFill>
              <a:srgbClr val="00B0F0"/>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solidFill>
                  <a:srgbClr val="00B0F0"/>
                </a:solidFill>
              </a:rPr>
              <a:t>Data Flow</a:t>
            </a:r>
            <a:endParaRPr lang="en-US" altLang="zh-CN" dirty="0">
              <a:solidFill>
                <a:srgbClr val="00B0F0"/>
              </a:solidFill>
            </a:endParaRPr>
          </a:p>
          <a:p>
            <a:pPr eaLnBrk="1" hangingPunct="1">
              <a:buFontTx/>
              <a:buNone/>
              <a:defRPr/>
            </a:pPr>
            <a:r>
              <a:rPr lang="en-US" altLang="zh-CN" dirty="0"/>
              <a:t>	the actual flow of data values among instructions that produce results and those that consume them;</a:t>
            </a:r>
            <a:endParaRPr lang="en-US" altLang="zh-CN" dirty="0"/>
          </a:p>
          <a:p>
            <a:pPr eaLnBrk="1" hangingPunct="1">
              <a:buFontTx/>
              <a:buNone/>
              <a:defRPr/>
            </a:pPr>
            <a:r>
              <a:rPr lang="en-US" altLang="zh-CN" dirty="0"/>
              <a:t>	branches make data flow dynamic as they allow the source of data for a given instruction to come from many points</a:t>
            </a:r>
            <a:endParaRPr lang="en-US" altLang="zh-CN"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endParaRPr lang="en-US" altLang="zh-CN" dirty="0"/>
          </a:p>
          <a:p>
            <a:pPr>
              <a:defRPr/>
            </a:pPr>
            <a:endParaRPr lang="en-US" altLang="en-US" dirty="0">
              <a:solidFill>
                <a:srgbClr val="00B0F0"/>
              </a:solidFill>
            </a:endParaRPr>
          </a:p>
          <a:p>
            <a:pPr eaLnBrk="1" hangingPunct="1">
              <a:buFontTx/>
              <a:buNone/>
              <a:defRPr/>
            </a:pP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endParaRPr lang="en-US" altLang="zh-CN" kern="0" dirty="0"/>
          </a:p>
          <a:p>
            <a:pPr eaLnBrk="1" hangingPunct="1">
              <a:buFontTx/>
              <a:buNone/>
              <a:defRPr/>
            </a:pPr>
            <a:r>
              <a:rPr lang="en-US" altLang="zh-CN" kern="0" dirty="0"/>
              <a:t>…</a:t>
            </a:r>
            <a:endParaRPr lang="en-US" altLang="zh-CN" kern="0" dirty="0"/>
          </a:p>
          <a:p>
            <a:pPr eaLnBrk="1" hangingPunct="1">
              <a:buFontTx/>
              <a:buNone/>
              <a:defRPr/>
            </a:pPr>
            <a:r>
              <a:rPr lang="en-US" altLang="zh-CN" kern="0" dirty="0"/>
              <a:t>or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x1, x2, x3</a:t>
            </a:r>
            <a:endParaRPr lang="en-US" altLang="zh-CN" kern="0" dirty="0"/>
          </a:p>
          <a:p>
            <a:pPr eaLnBrk="1" hangingPunct="1">
              <a:buFontTx/>
              <a:buNone/>
              <a:defRPr/>
            </a:pPr>
            <a:r>
              <a:rPr lang="en-US" altLang="zh-CN" kern="0" dirty="0"/>
              <a:t>x4, x0, L </a:t>
            </a:r>
            <a:endParaRPr lang="en-US" altLang="zh-CN" kern="0" dirty="0"/>
          </a:p>
          <a:p>
            <a:pPr eaLnBrk="1" hangingPunct="1">
              <a:buFontTx/>
              <a:buNone/>
              <a:defRPr/>
            </a:pPr>
            <a:r>
              <a:rPr lang="en-US" altLang="zh-CN" kern="0" dirty="0"/>
              <a:t>x1, x5, x6</a:t>
            </a:r>
            <a:endParaRPr lang="en-US" altLang="zh-CN" kern="0" dirty="0"/>
          </a:p>
          <a:p>
            <a:pPr eaLnBrk="1" hangingPunct="1">
              <a:buFontTx/>
              <a:buNone/>
              <a:defRPr/>
            </a:pPr>
            <a:endParaRPr lang="en-US" altLang="zh-CN" kern="0" dirty="0"/>
          </a:p>
          <a:p>
            <a:pPr eaLnBrk="1" hangingPunct="1">
              <a:buFontTx/>
              <a:buNone/>
              <a:defRPr/>
            </a:pPr>
            <a:r>
              <a:rPr lang="en-US" altLang="zh-CN" kern="0" dirty="0"/>
              <a:t>x7, x1, x8</a:t>
            </a: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a:t>
            </a:r>
            <a:endParaRPr lang="en-US" dirty="0"/>
          </a:p>
        </p:txBody>
      </p:sp>
      <p:sp>
        <p:nvSpPr>
          <p:cNvPr id="3" name="Content Placeholder 2"/>
          <p:cNvSpPr>
            <a:spLocks noGrp="1"/>
          </p:cNvSpPr>
          <p:nvPr>
            <p:ph idx="1"/>
          </p:nvPr>
        </p:nvSpPr>
        <p:spPr>
          <a:xfrm>
            <a:off x="457200" y="1600200"/>
            <a:ext cx="8839200" cy="4525963"/>
          </a:xfrm>
        </p:spPr>
        <p:txBody>
          <a:bodyPr/>
          <a:lstStyle/>
          <a:p>
            <a:pPr>
              <a:defRPr/>
            </a:pPr>
            <a:r>
              <a:rPr lang="en-US" altLang="zh-CN" dirty="0"/>
              <a:t>Example code sequence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endParaRPr lang="en-US" altLang="zh-CN" dirty="0"/>
          </a:p>
          <a:p>
            <a:pPr>
              <a:defRPr/>
            </a:pPr>
            <a:endParaRPr lang="en-US" altLang="en-US" dirty="0">
              <a:solidFill>
                <a:srgbClr val="00B0F0"/>
              </a:solidFill>
            </a:endParaRPr>
          </a:p>
          <a:p>
            <a:pPr>
              <a:defRPr/>
            </a:pPr>
            <a:r>
              <a:rPr lang="en-US" altLang="en-US" dirty="0">
                <a:solidFill>
                  <a:srgbClr val="00B0F0"/>
                </a:solidFill>
              </a:rPr>
              <a:t>x1 of or instruction is data-dependent on both add and sub instructions</a:t>
            </a:r>
            <a:endParaRPr lang="en-US" altLang="en-US" dirty="0">
              <a:solidFill>
                <a:srgbClr val="00B0F0"/>
              </a:solidFill>
            </a:endParaRPr>
          </a:p>
          <a:p>
            <a:pPr>
              <a:defRPr/>
            </a:pPr>
            <a:r>
              <a:rPr lang="en-US" altLang="en-US" dirty="0">
                <a:solidFill>
                  <a:srgbClr val="00B0F0"/>
                </a:solidFill>
              </a:rPr>
              <a:t>value of x1 is control-dependent on </a:t>
            </a:r>
            <a:r>
              <a:rPr lang="en-US" altLang="en-US" dirty="0" err="1">
                <a:solidFill>
                  <a:srgbClr val="00B0F0"/>
                </a:solidFill>
              </a:rPr>
              <a:t>beq</a:t>
            </a:r>
            <a:r>
              <a:rPr lang="en-US" altLang="zh-CN" dirty="0"/>
              <a:t> </a:t>
            </a:r>
            <a:endParaRPr lang="en-US" altLang="zh-CN" dirty="0"/>
          </a:p>
          <a:p>
            <a:pPr eaLnBrk="1" hangingPunct="1">
              <a:buFontTx/>
              <a:buNone/>
              <a:defRPr/>
            </a:pPr>
            <a:endParaRPr lang="en-US" altLang="zh-CN" dirty="0"/>
          </a:p>
          <a:p>
            <a:pPr eaLnBrk="1" hangingPunct="1">
              <a:buFontTx/>
              <a:buNone/>
              <a:defRPr/>
            </a:pPr>
            <a:endParaRPr lang="en-US" altLang="zh-CN" dirty="0"/>
          </a:p>
          <a:p>
            <a:pPr marL="0" indent="0">
              <a:buNone/>
            </a:pPr>
            <a:endParaRPr lang="en-US" dirty="0"/>
          </a:p>
        </p:txBody>
      </p:sp>
      <p:sp>
        <p:nvSpPr>
          <p:cNvPr id="4" name="Content Placeholder 2"/>
          <p:cNvSpPr txBox="1"/>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endParaRPr lang="en-US" altLang="zh-CN" kern="0" dirty="0"/>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endParaRPr lang="en-US" altLang="zh-CN" kern="0" dirty="0"/>
          </a:p>
          <a:p>
            <a:pPr eaLnBrk="1" hangingPunct="1">
              <a:buFontTx/>
              <a:buNone/>
              <a:defRPr/>
            </a:pPr>
            <a:r>
              <a:rPr lang="en-US" altLang="zh-CN" kern="0" dirty="0"/>
              <a:t>…</a:t>
            </a:r>
            <a:endParaRPr lang="en-US" altLang="zh-CN" kern="0" dirty="0"/>
          </a:p>
          <a:p>
            <a:pPr eaLnBrk="1" hangingPunct="1">
              <a:buFontTx/>
              <a:buNone/>
              <a:defRPr/>
            </a:pPr>
            <a:r>
              <a:rPr lang="en-US" altLang="zh-CN" kern="0" dirty="0"/>
              <a:t>or </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5" name="Content Placeholder 2"/>
          <p:cNvSpPr txBox="1"/>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x1</a:t>
            </a:r>
            <a:r>
              <a:rPr lang="en-US" altLang="zh-CN" kern="0" dirty="0"/>
              <a:t>, x2, x3</a:t>
            </a:r>
            <a:endParaRPr lang="en-US" altLang="zh-CN" kern="0" dirty="0"/>
          </a:p>
          <a:p>
            <a:pPr eaLnBrk="1" hangingPunct="1">
              <a:buFontTx/>
              <a:buNone/>
              <a:defRPr/>
            </a:pPr>
            <a:r>
              <a:rPr lang="en-US" altLang="zh-CN" kern="0" dirty="0"/>
              <a:t>x4, x0, L </a:t>
            </a:r>
            <a:endParaRPr lang="en-US" altLang="zh-CN" kern="0" dirty="0"/>
          </a:p>
          <a:p>
            <a:pPr eaLnBrk="1" hangingPunct="1">
              <a:buFontTx/>
              <a:buNone/>
              <a:defRPr/>
            </a:pPr>
            <a:r>
              <a:rPr lang="en-US" altLang="zh-CN" kern="0" dirty="0">
                <a:solidFill>
                  <a:srgbClr val="00B0F0"/>
                </a:solidFill>
              </a:rPr>
              <a:t>x1</a:t>
            </a:r>
            <a:r>
              <a:rPr lang="en-US" altLang="zh-CN" kern="0" dirty="0"/>
              <a:t>, x5, x6</a:t>
            </a:r>
            <a:endParaRPr lang="en-US" altLang="zh-CN" kern="0" dirty="0"/>
          </a:p>
          <a:p>
            <a:pPr eaLnBrk="1" hangingPunct="1">
              <a:buFontTx/>
              <a:buNone/>
              <a:defRPr/>
            </a:pPr>
            <a:endParaRPr lang="en-US" altLang="zh-CN" kern="0" dirty="0"/>
          </a:p>
          <a:p>
            <a:pPr eaLnBrk="1" hangingPunct="1">
              <a:buFontTx/>
              <a:buNone/>
              <a:defRPr/>
            </a:pPr>
            <a:r>
              <a:rPr lang="en-US" altLang="zh-CN" kern="0" dirty="0"/>
              <a:t>x7, </a:t>
            </a:r>
            <a:r>
              <a:rPr lang="en-US" altLang="zh-CN" kern="0" dirty="0">
                <a:solidFill>
                  <a:srgbClr val="00B0F0"/>
                </a:solidFill>
              </a:rPr>
              <a:t>x1</a:t>
            </a:r>
            <a:r>
              <a:rPr lang="en-US" altLang="zh-CN" kern="0" dirty="0"/>
              <a:t>, x8</a:t>
            </a: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Line 6"/>
          <p:cNvSpPr>
            <a:spLocks noChangeShapeType="1"/>
          </p:cNvSpPr>
          <p:nvPr/>
        </p:nvSpPr>
        <p:spPr bwMode="auto">
          <a:xfrm>
            <a:off x="1944000" y="3352800"/>
            <a:ext cx="3096000" cy="0"/>
          </a:xfrm>
          <a:prstGeom prst="line">
            <a:avLst/>
          </a:prstGeom>
          <a:noFill/>
          <a:ln w="76200">
            <a:solidFill>
              <a:srgbClr val="00B0F0"/>
            </a:solidFill>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3686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co-use dependent function areas</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the dining process </a:t>
            </a:r>
            <a:r>
              <a:rPr kumimoji="0" lang="en-US" altLang="zh-CN" sz="3200" b="1"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of all</a:t>
            </a:r>
            <a:endParaRPr kumimoji="0" lang="en-US" altLang="zh-CN" sz="3200" b="1"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cxnSp>
        <p:nvCxnSpPr>
          <p:cNvPr id="36869" name="直接连接符 6"/>
          <p:cNvCxnSpPr>
            <a:cxnSpLocks noChangeShapeType="1"/>
          </p:cNvCxnSpPr>
          <p:nvPr/>
        </p:nvCxnSpPr>
        <p:spPr bwMode="auto">
          <a:xfrm>
            <a:off x="1752600" y="1905000"/>
            <a:ext cx="5791200" cy="1588"/>
          </a:xfrm>
          <a:prstGeom prst="line">
            <a:avLst/>
          </a:prstGeom>
          <a:noFill/>
          <a:ln w="76200" algn="ctr">
            <a:solidFill>
              <a:srgbClr val="00CC00"/>
            </a:solidFill>
            <a:round/>
          </a:ln>
          <a:extLst>
            <a:ext uri="{909E8E84-426E-40DD-AFC4-6F175D3DCCD1}">
              <a14:hiddenFill xmlns:a14="http://schemas.microsoft.com/office/drawing/2010/main">
                <a:noFill/>
              </a14:hiddenFill>
            </a:ext>
          </a:extLst>
        </p:spPr>
      </p:cxnSp>
      <p:sp>
        <p:nvSpPr>
          <p:cNvPr id="8" name="弧形 7"/>
          <p:cNvSpPr/>
          <p:nvPr/>
        </p:nvSpPr>
        <p:spPr bwMode="auto">
          <a:xfrm>
            <a:off x="0" y="1371600"/>
            <a:ext cx="7924800" cy="457200"/>
          </a:xfrm>
          <a:prstGeom prst="arc">
            <a:avLst>
              <a:gd name="adj1" fmla="val 10724017"/>
              <a:gd name="adj2" fmla="val 85530"/>
            </a:avLst>
          </a:prstGeom>
          <a:noFill/>
          <a:ln w="38100" cap="flat" cmpd="sng" algn="ctr">
            <a:solidFill>
              <a:srgbClr val="3399FF"/>
            </a:solidFill>
            <a:prstDash val="solid"/>
            <a:round/>
            <a:headEnd type="arrow"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exploit ILP?</a:t>
            </a:r>
            <a:br>
              <a:rPr lang="en-US" altLang="zh-CN" kern="0" dirty="0"/>
            </a:br>
            <a:endParaRPr lang="en-US" altLang="zh-CN" kern="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ILP Exploitation</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solidFill>
                  <a:srgbClr val="00B0F0"/>
                </a:solidFill>
              </a:rPr>
              <a:t>Compiler-based static parallelism        </a:t>
            </a:r>
            <a:r>
              <a:rPr lang="en-US" dirty="0"/>
              <a:t>only in domain-specific environments or in well-structured scientific applications with significant data-level parallelism</a:t>
            </a:r>
            <a:endParaRPr lang="en-US" dirty="0"/>
          </a:p>
          <a:p>
            <a:pPr marL="0" indent="0">
              <a:buNone/>
            </a:pPr>
            <a:endParaRPr lang="en-US" dirty="0"/>
          </a:p>
          <a:p>
            <a:r>
              <a:rPr lang="en-US" dirty="0">
                <a:solidFill>
                  <a:srgbClr val="00B0F0"/>
                </a:solidFill>
              </a:rPr>
              <a:t>Hardware-based dynamic parallelism</a:t>
            </a:r>
            <a:endParaRPr lang="en-US" dirty="0">
              <a:solidFill>
                <a:srgbClr val="00B0F0"/>
              </a:solidFill>
            </a:endParaRPr>
          </a:p>
          <a:p>
            <a:pPr marL="0" indent="0">
              <a:buNone/>
            </a:pPr>
            <a:r>
              <a:rPr lang="en-US" dirty="0">
                <a:solidFill>
                  <a:srgbClr val="00B0F0"/>
                </a:solidFill>
              </a:rPr>
              <a:t>    </a:t>
            </a:r>
            <a:endParaRPr lang="en-US" dirty="0">
              <a:solidFill>
                <a:srgbClr val="00B0F0"/>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Scheduling</a:t>
            </a:r>
            <a:endParaRPr lang="en-US" dirty="0"/>
          </a:p>
        </p:txBody>
      </p:sp>
      <p:sp>
        <p:nvSpPr>
          <p:cNvPr id="3" name="Content Placeholder 2"/>
          <p:cNvSpPr>
            <a:spLocks noGrp="1"/>
          </p:cNvSpPr>
          <p:nvPr>
            <p:ph idx="1"/>
          </p:nvPr>
        </p:nvSpPr>
        <p:spPr>
          <a:xfrm>
            <a:off x="457200" y="1600200"/>
            <a:ext cx="8686800" cy="4525963"/>
          </a:xfrm>
        </p:spPr>
        <p:txBody>
          <a:bodyPr/>
          <a:lstStyle/>
          <a:p>
            <a:pPr>
              <a:defRPr/>
            </a:pPr>
            <a:r>
              <a:rPr lang="en-US" altLang="zh-CN" dirty="0">
                <a:solidFill>
                  <a:srgbClr val="00B0F0"/>
                </a:solidFill>
              </a:rPr>
              <a:t>Pipeline Scheduling</a:t>
            </a:r>
            <a:endParaRPr lang="en-US" altLang="zh-CN" dirty="0">
              <a:solidFill>
                <a:srgbClr val="00B0F0"/>
              </a:solidFill>
            </a:endParaRPr>
          </a:p>
          <a:p>
            <a:pPr eaLnBrk="1" hangingPunct="1">
              <a:buFontTx/>
              <a:buNone/>
              <a:defRPr/>
            </a:pPr>
            <a:r>
              <a:rPr lang="en-US" altLang="zh-CN" dirty="0"/>
              <a:t>	re-order instructions to avoid stalls</a:t>
            </a:r>
            <a:endParaRPr lang="en-US" altLang="zh-CN" dirty="0"/>
          </a:p>
          <a:p>
            <a:pPr eaLnBrk="1" hangingPunct="1">
              <a:buFontTx/>
              <a:buNone/>
              <a:defRPr/>
            </a:pPr>
            <a:endParaRPr lang="en-US" altLang="zh-CN" dirty="0"/>
          </a:p>
          <a:p>
            <a:pPr>
              <a:defRPr/>
            </a:pPr>
            <a:r>
              <a:rPr lang="en-US" altLang="zh-CN" dirty="0">
                <a:solidFill>
                  <a:srgbClr val="00B0F0"/>
                </a:solidFill>
              </a:rPr>
              <a:t>Loop Unrolling</a:t>
            </a:r>
            <a:endParaRPr lang="en-US" altLang="zh-CN" dirty="0">
              <a:solidFill>
                <a:srgbClr val="00B0F0"/>
              </a:solidFill>
            </a:endParaRPr>
          </a:p>
          <a:p>
            <a:pPr eaLnBrk="1" hangingPunct="1">
              <a:buFontTx/>
              <a:buNone/>
              <a:defRPr/>
            </a:pPr>
            <a:r>
              <a:rPr lang="en-US" altLang="zh-CN" dirty="0"/>
              <a:t>	replicate the loop body multiple times to increase the number of instructions relative to the branch and overhead instructions</a:t>
            </a:r>
            <a:endParaRPr lang="en-US" altLang="zh-CN"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TextBox 6"/>
          <p:cNvSpPr txBox="1">
            <a:spLocks noChangeArrowheads="1"/>
          </p:cNvSpPr>
          <p:nvPr/>
        </p:nvSpPr>
        <p:spPr bwMode="auto">
          <a:xfrm>
            <a:off x="5715001" y="39256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p:cNvSpPr/>
          <p:nvPr/>
        </p:nvSpPr>
        <p:spPr>
          <a:xfrm>
            <a:off x="4849850" y="3810000"/>
            <a:ext cx="4217949"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TextBox 6"/>
          <p:cNvSpPr txBox="1">
            <a:spLocks noChangeArrowheads="1"/>
          </p:cNvSpPr>
          <p:nvPr/>
        </p:nvSpPr>
        <p:spPr bwMode="auto">
          <a:xfrm>
            <a:off x="5715001" y="39256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p:cNvSpPr txBox="1">
            <a:spLocks noChangeArrowheads="1"/>
          </p:cNvSpPr>
          <p:nvPr/>
        </p:nvSpPr>
        <p:spPr bwMode="auto">
          <a:xfrm>
            <a:off x="5715000" y="4724400"/>
            <a:ext cx="3429000"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TextBox 6"/>
          <p:cNvSpPr txBox="1">
            <a:spLocks noChangeArrowheads="1"/>
          </p:cNvSpPr>
          <p:nvPr/>
        </p:nvSpPr>
        <p:spPr bwMode="auto">
          <a:xfrm>
            <a:off x="5715001" y="39256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p:cNvSpPr txBox="1">
            <a:spLocks noChangeArrowheads="1"/>
          </p:cNvSpPr>
          <p:nvPr/>
        </p:nvSpPr>
        <p:spPr bwMode="auto">
          <a:xfrm>
            <a:off x="5715000" y="4724400"/>
            <a:ext cx="3429000"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p:cNvSpPr txBox="1">
            <a:spLocks noChangeArrowheads="1"/>
          </p:cNvSpPr>
          <p:nvPr/>
        </p:nvSpPr>
        <p:spPr bwMode="auto">
          <a:xfrm>
            <a:off x="5943599" y="5662394"/>
            <a:ext cx="3339325"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decrement pointer per double word</a:t>
            </a:r>
            <a:endParaRPr lang="zh-CN" altLang="en-US" sz="1800" dirty="0">
              <a:solidFill>
                <a:srgbClr val="00B0F0"/>
              </a:solidFill>
              <a:latin typeface="+mn-lt"/>
            </a:endParaRPr>
          </a:p>
        </p:txBody>
      </p:sp>
      <p:sp>
        <p:nvSpPr>
          <p:cNvPr id="14" name="椭圆 8"/>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TextBox 6"/>
          <p:cNvSpPr txBox="1">
            <a:spLocks noChangeArrowheads="1"/>
          </p:cNvSpPr>
          <p:nvPr/>
        </p:nvSpPr>
        <p:spPr bwMode="auto">
          <a:xfrm>
            <a:off x="5715001" y="39256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p:cNvSpPr txBox="1">
            <a:spLocks noChangeArrowheads="1"/>
          </p:cNvSpPr>
          <p:nvPr/>
        </p:nvSpPr>
        <p:spPr bwMode="auto">
          <a:xfrm>
            <a:off x="5715000" y="4724400"/>
            <a:ext cx="3429000"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p:cNvSpPr txBox="1">
            <a:spLocks noChangeArrowheads="1"/>
          </p:cNvSpPr>
          <p:nvPr/>
        </p:nvSpPr>
        <p:spPr bwMode="auto">
          <a:xfrm>
            <a:off x="5943599" y="5662394"/>
            <a:ext cx="3339325"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Example code segment</a:t>
            </a:r>
            <a:endParaRPr lang="en-US" altLang="zh-CN" dirty="0"/>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endParaRPr lang="en-US" altLang="zh-CN" dirty="0"/>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endParaRPr lang="en-US" altLang="zh-CN" dirty="0"/>
          </a:p>
          <a:p>
            <a:pPr>
              <a:defRPr/>
            </a:pPr>
            <a:r>
              <a:rPr lang="en-US" altLang="zh-CN" dirty="0"/>
              <a:t>RISC-V code</a:t>
            </a:r>
            <a:endParaRPr lang="en-US" altLang="zh-CN" dirty="0"/>
          </a:p>
          <a:p>
            <a:pPr eaLnBrk="1" hangingPunct="1">
              <a:buFontTx/>
              <a:buNone/>
              <a:defRPr/>
            </a:pPr>
            <a:r>
              <a:rPr lang="en-US" altLang="zh-CN" dirty="0"/>
              <a:t>	Loop: </a:t>
            </a:r>
            <a:endParaRPr lang="en-US" altLang="zh-CN" dirty="0"/>
          </a:p>
          <a:p>
            <a:endParaRPr lang="en-US" dirty="0"/>
          </a:p>
        </p:txBody>
      </p:sp>
      <p:sp>
        <p:nvSpPr>
          <p:cNvPr id="5" name="Content Placeholder 2"/>
          <p:cNvSpPr txBox="1"/>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9" name="TextBox 6"/>
          <p:cNvSpPr txBox="1">
            <a:spLocks noChangeArrowheads="1"/>
          </p:cNvSpPr>
          <p:nvPr/>
        </p:nvSpPr>
        <p:spPr bwMode="auto">
          <a:xfrm>
            <a:off x="5715001" y="39256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p:cNvSpPr txBox="1">
            <a:spLocks noChangeArrowheads="1"/>
          </p:cNvSpPr>
          <p:nvPr/>
        </p:nvSpPr>
        <p:spPr bwMode="auto">
          <a:xfrm>
            <a:off x="5715000" y="4724400"/>
            <a:ext cx="3429000"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p:cNvSpPr txBox="1">
            <a:spLocks noChangeArrowheads="1"/>
          </p:cNvSpPr>
          <p:nvPr/>
        </p:nvSpPr>
        <p:spPr bwMode="auto">
          <a:xfrm>
            <a:off x="5943599" y="5662394"/>
            <a:ext cx="3339325"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2" name="TextBox 6"/>
          <p:cNvSpPr txBox="1">
            <a:spLocks noChangeArrowheads="1"/>
          </p:cNvSpPr>
          <p:nvPr/>
        </p:nvSpPr>
        <p:spPr bwMode="auto">
          <a:xfrm>
            <a:off x="6324600" y="6302157"/>
            <a:ext cx="30098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Regs[x2]+8 for lowest-address element</a:t>
            </a:r>
            <a:endParaRPr lang="zh-CN" altLang="en-US" sz="1800" dirty="0">
              <a:solidFill>
                <a:srgbClr val="00B0F0"/>
              </a:solidFill>
              <a:latin typeface="+mn-lt"/>
            </a:endParaRPr>
          </a:p>
        </p:txBody>
      </p:sp>
      <p:sp>
        <p:nvSpPr>
          <p:cNvPr id="15" name="椭圆 8"/>
          <p:cNvSpPr/>
          <p:nvPr/>
        </p:nvSpPr>
        <p:spPr>
          <a:xfrm>
            <a:off x="4623575" y="6186488"/>
            <a:ext cx="4520425" cy="65563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endParaRPr lang="en-US" altLang="zh-CN" dirty="0"/>
          </a:p>
          <a:p>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endPar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38915"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38916"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圆角矩形 8"/>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8" name="圆角矩形 9"/>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9" name="圆角矩形 10"/>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endParaRPr lang="en-US" altLang="zh-CN" dirty="0"/>
          </a:p>
          <a:p>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8" name="椭圆 8"/>
          <p:cNvSpPr/>
          <p:nvPr/>
        </p:nvSpPr>
        <p:spPr>
          <a:xfrm>
            <a:off x="609600" y="6354763"/>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p:cNvSpPr>
            <a:spLocks noChangeShapeType="1"/>
          </p:cNvSpPr>
          <p:nvPr/>
        </p:nvSpPr>
        <p:spPr bwMode="auto">
          <a:xfrm>
            <a:off x="2286000" y="2743200"/>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1" name="TextBox 10"/>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endParaRPr lang="en-US" altLang="zh-CN" dirty="0"/>
          </a:p>
          <a:p>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8" name="椭圆 8"/>
          <p:cNvSpPr/>
          <p:nvPr/>
        </p:nvSpPr>
        <p:spPr>
          <a:xfrm>
            <a:off x="609600" y="6143044"/>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p:cNvSpPr>
            <a:spLocks noChangeShapeType="1"/>
          </p:cNvSpPr>
          <p:nvPr/>
        </p:nvSpPr>
        <p:spPr bwMode="auto">
          <a:xfrm>
            <a:off x="2286000" y="2743200"/>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1" name="TextBox 10"/>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
        <p:nvSpPr>
          <p:cNvPr id="10" name="Line 9"/>
          <p:cNvSpPr>
            <a:spLocks noChangeShapeType="1"/>
          </p:cNvSpPr>
          <p:nvPr/>
        </p:nvSpPr>
        <p:spPr bwMode="auto">
          <a:xfrm>
            <a:off x="2286000" y="3331448"/>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r>
              <a:rPr lang="en-US" altLang="zh-CN" dirty="0">
                <a:solidFill>
                  <a:srgbClr val="00B0F0"/>
                </a:solidFill>
              </a:rPr>
              <a:t>8</a:t>
            </a:r>
            <a:r>
              <a:rPr lang="en-US" altLang="zh-CN" dirty="0"/>
              <a:t> </a:t>
            </a:r>
            <a:endParaRPr lang="en-US" altLang="zh-CN" dirty="0"/>
          </a:p>
          <a:p>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f4, f0, f2 </a:t>
            </a:r>
            <a:endParaRPr lang="en-US" altLang="zh-CN" kern="0" dirty="0"/>
          </a:p>
          <a:p>
            <a:pPr eaLnBrk="1" hangingPunct="1">
              <a:buFontTx/>
              <a:buNone/>
              <a:defRPr/>
            </a:pPr>
            <a:r>
              <a:rPr lang="en-US" altLang="zh-CN" kern="0" dirty="0"/>
              <a:t>f4,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9" name="Line 9"/>
          <p:cNvSpPr>
            <a:spLocks noChangeShapeType="1"/>
          </p:cNvSpPr>
          <p:nvPr/>
        </p:nvSpPr>
        <p:spPr bwMode="auto">
          <a:xfrm>
            <a:off x="2286000" y="2743200"/>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1" name="TextBox 10"/>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
        <p:nvSpPr>
          <p:cNvPr id="10" name="Line 9"/>
          <p:cNvSpPr>
            <a:spLocks noChangeShapeType="1"/>
          </p:cNvSpPr>
          <p:nvPr/>
        </p:nvSpPr>
        <p:spPr bwMode="auto">
          <a:xfrm>
            <a:off x="2286000" y="3331448"/>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Scheduling</a:t>
            </a:r>
            <a:endParaRPr lang="en-US" dirty="0"/>
          </a:p>
        </p:txBody>
      </p:sp>
      <p:sp>
        <p:nvSpPr>
          <p:cNvPr id="3" name="Content Placeholder 2"/>
          <p:cNvSpPr>
            <a:spLocks noGrp="1"/>
          </p:cNvSpPr>
          <p:nvPr>
            <p:ph idx="1"/>
          </p:nvPr>
        </p:nvSpPr>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r>
              <a:rPr lang="en-US" altLang="zh-CN" dirty="0">
                <a:solidFill>
                  <a:srgbClr val="00B0F0"/>
                </a:solidFill>
              </a:rPr>
              <a:t>7</a:t>
            </a:r>
            <a:r>
              <a:rPr lang="en-US" altLang="zh-CN" dirty="0"/>
              <a:t> </a:t>
            </a:r>
            <a:endParaRPr lang="en-US" altLang="zh-CN" dirty="0"/>
          </a:p>
          <a:p>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addi</a:t>
            </a:r>
            <a:endParaRPr lang="en-US" altLang="zh-CN" kern="0" dirty="0"/>
          </a:p>
          <a:p>
            <a:pPr eaLnBrk="1" hangingPunct="1">
              <a:buNone/>
              <a:defRPr/>
            </a:pPr>
            <a:r>
              <a:rPr lang="en-US" altLang="zh-CN" kern="0" dirty="0" err="1"/>
              <a:t>fadd.d</a:t>
            </a:r>
            <a:endParaRPr lang="en-US" altLang="zh-CN" kern="0" dirty="0"/>
          </a:p>
          <a:p>
            <a:pPr eaLnBrk="1" hangingPunct="1">
              <a:buNone/>
              <a:defRPr/>
            </a:pPr>
            <a:r>
              <a:rPr lang="en-US" altLang="zh-CN" kern="0" dirty="0" err="1"/>
              <a:t>fsd</a:t>
            </a:r>
            <a:endParaRPr lang="en-US" altLang="zh-CN" kern="0" dirty="0"/>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f4, f0, f2</a:t>
            </a:r>
            <a:endParaRPr lang="en-US" altLang="zh-CN" kern="0" dirty="0"/>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10" name="Line 9"/>
          <p:cNvSpPr>
            <a:spLocks noChangeShapeType="1"/>
          </p:cNvSpPr>
          <p:nvPr/>
        </p:nvSpPr>
        <p:spPr bwMode="auto">
          <a:xfrm>
            <a:off x="2286000" y="3908286"/>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r>
              <a:rPr lang="en-US" altLang="zh-CN" dirty="0">
                <a:solidFill>
                  <a:srgbClr val="00B0F0"/>
                </a:solidFill>
              </a:rPr>
              <a:t>7</a:t>
            </a:r>
            <a:endParaRPr lang="en-US" altLang="zh-CN" dirty="0">
              <a:solidFill>
                <a:srgbClr val="00B0F0"/>
              </a:solidFill>
            </a:endParaRP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endParaRPr lang="en-US" altLang="zh-CN" dirty="0"/>
          </a:p>
          <a:p>
            <a:endParaRPr lang="en-US" dirty="0"/>
          </a:p>
        </p:txBody>
      </p:sp>
      <p:sp>
        <p:nvSpPr>
          <p:cNvPr id="2" name="Title 1"/>
          <p:cNvSpPr>
            <a:spLocks noGrp="1"/>
          </p:cNvSpPr>
          <p:nvPr>
            <p:ph type="title"/>
          </p:nvPr>
        </p:nvSpPr>
        <p:spPr/>
        <p:txBody>
          <a:bodyPr/>
          <a:lstStyle/>
          <a:p>
            <a:r>
              <a:rPr lang="en-US" dirty="0"/>
              <a:t>Pipeline Scheduling</a:t>
            </a:r>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t>addi</a:t>
            </a:r>
            <a:endParaRPr lang="en-US" altLang="zh-CN" kern="0" dirty="0"/>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f4, f0, f2</a:t>
            </a:r>
            <a:endParaRPr lang="en-US" altLang="zh-CN" kern="0" dirty="0"/>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9"/>
          <p:cNvSpPr>
            <a:spLocks noChangeShapeType="1"/>
          </p:cNvSpPr>
          <p:nvPr/>
        </p:nvSpPr>
        <p:spPr bwMode="auto">
          <a:xfrm>
            <a:off x="2286000" y="3908286"/>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914400" y="5673775"/>
            <a:ext cx="4953000" cy="1184225"/>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How many clock cycles per loop?: </a:t>
            </a:r>
            <a:r>
              <a:rPr lang="en-US" altLang="zh-CN" dirty="0">
                <a:solidFill>
                  <a:srgbClr val="00B0F0"/>
                </a:solidFill>
              </a:rPr>
              <a:t>7</a:t>
            </a:r>
            <a:endParaRPr lang="en-US" altLang="zh-CN" dirty="0">
              <a:solidFill>
                <a:srgbClr val="00B0F0"/>
              </a:solidFill>
            </a:endParaRP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endParaRPr lang="en-US" altLang="zh-CN" dirty="0"/>
          </a:p>
          <a:p>
            <a:endParaRPr lang="en-US" dirty="0"/>
          </a:p>
        </p:txBody>
      </p:sp>
      <p:sp>
        <p:nvSpPr>
          <p:cNvPr id="2" name="Title 1"/>
          <p:cNvSpPr>
            <a:spLocks noGrp="1"/>
          </p:cNvSpPr>
          <p:nvPr>
            <p:ph type="title"/>
          </p:nvPr>
        </p:nvSpPr>
        <p:spPr/>
        <p:txBody>
          <a:bodyPr/>
          <a:lstStyle/>
          <a:p>
            <a:r>
              <a:rPr lang="en-US" dirty="0"/>
              <a:t>Pipeline Scheduling</a:t>
            </a:r>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f4, f0, f2</a:t>
            </a:r>
            <a:endParaRPr lang="en-US" altLang="zh-CN" kern="0" dirty="0"/>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9"/>
          <p:cNvSpPr>
            <a:spLocks noChangeShapeType="1"/>
          </p:cNvSpPr>
          <p:nvPr/>
        </p:nvSpPr>
        <p:spPr bwMode="auto">
          <a:xfrm>
            <a:off x="2286000" y="3908286"/>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
        <p:nvSpPr>
          <p:cNvPr id="9" name="Rectangle 2"/>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solidFill>
                  <a:schemeClr val="bg1"/>
                </a:solidFill>
              </a:rPr>
              <a:t>How to     </a:t>
            </a:r>
            <a:r>
              <a:rPr lang="en-US" altLang="zh-CN" kern="0" dirty="0">
                <a:solidFill>
                  <a:srgbClr val="FFC000"/>
                </a:solidFill>
              </a:rPr>
              <a:t>loop overhead</a:t>
            </a:r>
            <a:r>
              <a:rPr lang="en-US" altLang="zh-CN" kern="0" dirty="0">
                <a:solidFill>
                  <a:schemeClr val="bg1"/>
                </a:solidFill>
              </a:rPr>
              <a:t>?</a:t>
            </a:r>
            <a:br>
              <a:rPr lang="en-US" altLang="zh-CN" kern="0" dirty="0">
                <a:solidFill>
                  <a:schemeClr val="bg1"/>
                </a:solidFill>
              </a:rPr>
            </a:br>
            <a:endParaRPr lang="en-US" altLang="zh-CN" kern="0"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a:t>
            </a:r>
            <a:r>
              <a:rPr lang="en-US" altLang="zh-CN" kern="0" dirty="0">
                <a:solidFill>
                  <a:srgbClr val="FFC000"/>
                </a:solidFill>
              </a:rPr>
              <a:t>loop overhead</a:t>
            </a:r>
            <a:r>
              <a:rPr lang="en-US" altLang="zh-CN" kern="0" dirty="0"/>
              <a:t>?</a:t>
            </a:r>
            <a:br>
              <a:rPr lang="en-US" altLang="zh-CN" kern="0" dirty="0"/>
            </a:br>
            <a:endParaRPr lang="en-US" altLang="zh-CN" kern="0" dirty="0"/>
          </a:p>
        </p:txBody>
      </p:sp>
      <p:sp>
        <p:nvSpPr>
          <p:cNvPr id="3" name="Line 15"/>
          <p:cNvSpPr>
            <a:spLocks noChangeShapeType="1"/>
          </p:cNvSpPr>
          <p:nvPr/>
        </p:nvSpPr>
        <p:spPr bwMode="auto">
          <a:xfrm>
            <a:off x="2819400" y="2628000"/>
            <a:ext cx="0" cy="4572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4525963"/>
          </a:xfrm>
        </p:spPr>
        <p:txBody>
          <a:bodyPr/>
          <a:lstStyle/>
          <a:p>
            <a:pPr>
              <a:defRPr/>
            </a:pPr>
            <a:r>
              <a:rPr lang="en-US" altLang="zh-CN" dirty="0"/>
              <a:t>RISC-V code</a:t>
            </a:r>
            <a:endParaRPr lang="en-US" altLang="zh-CN" dirty="0"/>
          </a:p>
          <a:p>
            <a:pPr eaLnBrk="1" hangingPunct="1">
              <a:buFontTx/>
              <a:buNone/>
              <a:defRPr/>
            </a:pPr>
            <a:r>
              <a:rPr lang="en-US" altLang="zh-CN" dirty="0"/>
              <a:t>	Loop:</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a:p>
            <a:pPr>
              <a:defRPr/>
            </a:pPr>
            <a:r>
              <a:rPr lang="en-US" altLang="zh-CN" dirty="0"/>
              <a:t>Replicate </a:t>
            </a:r>
            <a:r>
              <a:rPr lang="en-US" altLang="zh-CN" dirty="0">
                <a:solidFill>
                  <a:srgbClr val="92D050"/>
                </a:solidFill>
              </a:rPr>
              <a:t>loop body</a:t>
            </a:r>
            <a:r>
              <a:rPr lang="en-US" altLang="zh-CN" dirty="0"/>
              <a:t> multiple times given the same amount of </a:t>
            </a:r>
            <a:r>
              <a:rPr lang="en-US" altLang="zh-CN" dirty="0">
                <a:solidFill>
                  <a:srgbClr val="FFC000"/>
                </a:solidFill>
              </a:rPr>
              <a:t>overhead instructions</a:t>
            </a:r>
            <a:endParaRPr lang="en-US" dirty="0">
              <a:solidFill>
                <a:srgbClr val="FFC000"/>
              </a:solidFill>
            </a:endParaRPr>
          </a:p>
        </p:txBody>
      </p:sp>
      <p:sp>
        <p:nvSpPr>
          <p:cNvPr id="2" name="Title 1"/>
          <p:cNvSpPr>
            <a:spLocks noGrp="1"/>
          </p:cNvSpPr>
          <p:nvPr>
            <p:ph type="title"/>
          </p:nvPr>
        </p:nvSpPr>
        <p:spPr/>
        <p:txBody>
          <a:bodyPr/>
          <a:lstStyle/>
          <a:p>
            <a:r>
              <a:rPr lang="en-US" dirty="0"/>
              <a:t>Loop Unrolling</a:t>
            </a:r>
            <a:endParaRPr lang="en-US" dirty="0"/>
          </a:p>
        </p:txBody>
      </p:sp>
      <p:sp>
        <p:nvSpPr>
          <p:cNvPr id="5" name="Content Placeholder 2"/>
          <p:cNvSpPr txBox="1"/>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6" name="Content Placeholder 2"/>
          <p:cNvSpPr txBox="1"/>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endParaRPr lang="en-US" altLang="zh-CN" kern="0" dirty="0"/>
          </a:p>
          <a:p>
            <a:pPr eaLnBrk="1" hangingPunct="1">
              <a:buFontTx/>
              <a:buNone/>
              <a:defRPr/>
            </a:pPr>
            <a:r>
              <a:rPr lang="en-US" altLang="zh-CN" kern="0" dirty="0"/>
              <a:t>x1, x1, -8 </a:t>
            </a:r>
            <a:endParaRPr lang="en-US" altLang="zh-CN" kern="0" dirty="0"/>
          </a:p>
          <a:p>
            <a:pPr eaLnBrk="1" hangingPunct="1">
              <a:buFontTx/>
              <a:buNone/>
              <a:defRPr/>
            </a:pPr>
            <a:r>
              <a:rPr lang="en-US" altLang="zh-CN" kern="0" dirty="0"/>
              <a:t>f4, f0, f2</a:t>
            </a:r>
            <a:endParaRPr lang="en-US" altLang="zh-CN" kern="0" dirty="0"/>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US" kern="0" dirty="0"/>
          </a:p>
        </p:txBody>
      </p:sp>
      <p:sp>
        <p:nvSpPr>
          <p:cNvPr id="10" name="Line 9"/>
          <p:cNvSpPr>
            <a:spLocks noChangeShapeType="1"/>
          </p:cNvSpPr>
          <p:nvPr/>
        </p:nvSpPr>
        <p:spPr bwMode="auto">
          <a:xfrm>
            <a:off x="2286000" y="3908286"/>
            <a:ext cx="6858000" cy="0"/>
          </a:xfrm>
          <a:prstGeom prst="line">
            <a:avLst/>
          </a:prstGeom>
          <a:noFill/>
          <a:ln w="57150">
            <a:solidFill>
              <a:srgbClr val="00B0F0"/>
            </a:solidFill>
            <a:rou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endParaRPr lang="en-US" altLang="zh-CN" sz="2000" dirty="0">
              <a:solidFill>
                <a:srgbClr val="00B0F0"/>
              </a:solidFill>
              <a:latin typeface="+mn-lt"/>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14400" y="2283267"/>
            <a:ext cx="7085400" cy="458101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p:txBody>
          <a:bodyPr/>
          <a:lstStyle/>
          <a:p>
            <a:r>
              <a:rPr lang="en-US" dirty="0"/>
              <a:t>Loop Unrolling</a:t>
            </a: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14400" y="2283267"/>
            <a:ext cx="7085400" cy="458101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a:t>
            </a: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p:txBody>
          <a:bodyPr/>
          <a:lstStyle/>
          <a:p>
            <a:r>
              <a:rPr lang="en-US" dirty="0"/>
              <a:t>Loop Unrolling</a:t>
            </a:r>
            <a:endParaRPr lang="en-US" dirty="0"/>
          </a:p>
        </p:txBody>
      </p:sp>
      <p:sp>
        <p:nvSpPr>
          <p:cNvPr id="5" name="TextBox 6"/>
          <p:cNvSpPr txBox="1">
            <a:spLocks noChangeArrowheads="1"/>
          </p:cNvSpPr>
          <p:nvPr/>
        </p:nvSpPr>
        <p:spPr bwMode="auto">
          <a:xfrm>
            <a:off x="4537346" y="20968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p:cNvSpPr txBox="1">
            <a:spLocks noChangeArrowheads="1"/>
          </p:cNvSpPr>
          <p:nvPr/>
        </p:nvSpPr>
        <p:spPr bwMode="auto">
          <a:xfrm>
            <a:off x="4191001" y="6211669"/>
            <a:ext cx="49529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endPar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40963" name="直接连接符 12"/>
          <p:cNvCxnSpPr>
            <a:cxnSpLocks noChangeShapeType="1"/>
          </p:cNvCxnSpPr>
          <p:nvPr/>
        </p:nvCxnSpPr>
        <p:spPr bwMode="auto">
          <a:xfrm rot="5400000">
            <a:off x="4610894" y="2323306"/>
            <a:ext cx="838200" cy="1588"/>
          </a:xfrm>
          <a:prstGeom prst="line">
            <a:avLst/>
          </a:prstGeom>
          <a:noFill/>
          <a:ln w="38100" algn="ctr">
            <a:solidFill>
              <a:srgbClr val="00B0F0"/>
            </a:solidFill>
            <a:round/>
          </a:ln>
          <a:extLst>
            <a:ext uri="{909E8E84-426E-40DD-AFC4-6F175D3DCCD1}">
              <a14:hiddenFill xmlns:a14="http://schemas.microsoft.com/office/drawing/2010/main">
                <a:noFill/>
              </a14:hiddenFill>
            </a:ext>
          </a:extLst>
        </p:spPr>
      </p:cxnSp>
      <p:sp>
        <p:nvSpPr>
          <p:cNvPr id="40964"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0965"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圆角矩形 8"/>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圆角矩形 9"/>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8" name="圆角矩形 10"/>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9" name="Rectangle 2"/>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endPar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14400" y="2283267"/>
            <a:ext cx="7085400" cy="458101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26-CC per four ops</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p:txBody>
          <a:bodyPr/>
          <a:lstStyle/>
          <a:p>
            <a:r>
              <a:rPr lang="en-US" dirty="0"/>
              <a:t>Loop Unrolling</a:t>
            </a:r>
            <a:endParaRPr lang="en-US" dirty="0"/>
          </a:p>
        </p:txBody>
      </p:sp>
      <p:sp>
        <p:nvSpPr>
          <p:cNvPr id="5" name="TextBox 6"/>
          <p:cNvSpPr txBox="1">
            <a:spLocks noChangeArrowheads="1"/>
          </p:cNvSpPr>
          <p:nvPr/>
        </p:nvSpPr>
        <p:spPr bwMode="auto">
          <a:xfrm>
            <a:off x="4537346" y="20968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p:cNvSpPr txBox="1">
            <a:spLocks noChangeArrowheads="1"/>
          </p:cNvSpPr>
          <p:nvPr/>
        </p:nvSpPr>
        <p:spPr bwMode="auto">
          <a:xfrm>
            <a:off x="4191001" y="6211669"/>
            <a:ext cx="49529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14400" y="2283267"/>
            <a:ext cx="7085400" cy="458101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6.5-CC per op</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p:txBody>
          <a:bodyPr/>
          <a:lstStyle/>
          <a:p>
            <a:r>
              <a:rPr lang="en-US" dirty="0"/>
              <a:t>Loop Unrolling</a:t>
            </a:r>
            <a:endParaRPr lang="en-US" dirty="0"/>
          </a:p>
        </p:txBody>
      </p:sp>
      <p:sp>
        <p:nvSpPr>
          <p:cNvPr id="5" name="TextBox 6"/>
          <p:cNvSpPr txBox="1">
            <a:spLocks noChangeArrowheads="1"/>
          </p:cNvSpPr>
          <p:nvPr/>
        </p:nvSpPr>
        <p:spPr bwMode="auto">
          <a:xfrm>
            <a:off x="4537346" y="20968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p:cNvSpPr txBox="1">
            <a:spLocks noChangeArrowheads="1"/>
          </p:cNvSpPr>
          <p:nvPr/>
        </p:nvSpPr>
        <p:spPr bwMode="auto">
          <a:xfrm>
            <a:off x="4191001" y="6211669"/>
            <a:ext cx="49529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a:t>
            </a:r>
            <a:r>
              <a:rPr lang="zh-CN" altLang="en-US" kern="0" dirty="0"/>
              <a:t> </a:t>
            </a:r>
            <a:r>
              <a:rPr lang="en-US" altLang="zh-CN" kern="0" dirty="0"/>
              <a:t>gain</a:t>
            </a:r>
            <a:r>
              <a:rPr lang="zh-CN" altLang="en-US" kern="0" dirty="0"/>
              <a:t> </a:t>
            </a:r>
            <a:r>
              <a:rPr lang="en-US" altLang="zh-CN" kern="0" dirty="0"/>
              <a:t>more?</a:t>
            </a:r>
            <a:br>
              <a:rPr lang="en-US" altLang="zh-CN" kern="0" dirty="0"/>
            </a:br>
            <a:endParaRPr lang="en-US" altLang="zh-CN" kern="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Scheduling!</a:t>
            </a:r>
            <a:br>
              <a:rPr lang="en-US" altLang="zh-CN" kern="0" dirty="0"/>
            </a:br>
            <a:endParaRPr lang="en-US" altLang="zh-CN" kern="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914400" y="2296800"/>
            <a:ext cx="4195993" cy="456120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14-CC per four ops</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a:xfrm>
            <a:off x="0" y="274638"/>
            <a:ext cx="9144000" cy="1143000"/>
          </a:xfrm>
        </p:spPr>
        <p:txBody>
          <a:bodyPr/>
          <a:lstStyle/>
          <a:p>
            <a:r>
              <a:rPr lang="en-US" dirty="0"/>
              <a:t>Loop Unrolling &amp; Scheduling</a:t>
            </a:r>
            <a:endParaRPr lang="en-US" dirty="0"/>
          </a:p>
        </p:txBody>
      </p:sp>
      <p:sp>
        <p:nvSpPr>
          <p:cNvPr id="5" name="TextBox 6"/>
          <p:cNvSpPr txBox="1">
            <a:spLocks noChangeArrowheads="1"/>
          </p:cNvSpPr>
          <p:nvPr/>
        </p:nvSpPr>
        <p:spPr bwMode="auto">
          <a:xfrm>
            <a:off x="4537346" y="20968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p:cNvSpPr txBox="1">
            <a:spLocks noChangeArrowheads="1"/>
          </p:cNvSpPr>
          <p:nvPr/>
        </p:nvSpPr>
        <p:spPr bwMode="auto">
          <a:xfrm>
            <a:off x="4191001" y="6211669"/>
            <a:ext cx="49529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914400" y="2296800"/>
            <a:ext cx="4195993" cy="4561200"/>
          </a:xfrm>
          <a:prstGeom prst="rect">
            <a:avLst/>
          </a:prstGeom>
        </p:spPr>
      </p:pic>
      <p:sp>
        <p:nvSpPr>
          <p:cNvPr id="3" name="Content Placeholder 2"/>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3.5-CC per op</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endParaRPr lang="en-US" altLang="zh-CN" dirty="0"/>
          </a:p>
        </p:txBody>
      </p:sp>
      <p:sp>
        <p:nvSpPr>
          <p:cNvPr id="2" name="Title 1"/>
          <p:cNvSpPr>
            <a:spLocks noGrp="1"/>
          </p:cNvSpPr>
          <p:nvPr>
            <p:ph type="title"/>
          </p:nvPr>
        </p:nvSpPr>
        <p:spPr>
          <a:xfrm>
            <a:off x="0" y="274638"/>
            <a:ext cx="9144000" cy="1143000"/>
          </a:xfrm>
        </p:spPr>
        <p:txBody>
          <a:bodyPr/>
          <a:lstStyle/>
          <a:p>
            <a:r>
              <a:rPr lang="en-US" dirty="0"/>
              <a:t>Loop Unrolling &amp; Scheduling</a:t>
            </a:r>
            <a:endParaRPr lang="en-US" dirty="0"/>
          </a:p>
        </p:txBody>
      </p:sp>
      <p:sp>
        <p:nvSpPr>
          <p:cNvPr id="5" name="TextBox 6"/>
          <p:cNvSpPr txBox="1">
            <a:spLocks noChangeArrowheads="1"/>
          </p:cNvSpPr>
          <p:nvPr/>
        </p:nvSpPr>
        <p:spPr bwMode="auto">
          <a:xfrm>
            <a:off x="4537346" y="2096869"/>
            <a:ext cx="3429000"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endParaRPr lang="en-US" altLang="zh-CN" sz="1800" dirty="0">
              <a:solidFill>
                <a:srgbClr val="00B0F0"/>
              </a:solidFill>
              <a:latin typeface="+mn-lt"/>
            </a:endParaRP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p:cNvSpPr txBox="1">
            <a:spLocks noChangeArrowheads="1"/>
          </p:cNvSpPr>
          <p:nvPr/>
        </p:nvSpPr>
        <p:spPr bwMode="auto">
          <a:xfrm>
            <a:off x="4191001" y="6211669"/>
            <a:ext cx="4952999"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kern="0" dirty="0"/>
              <a:t>How to handle branches?</a:t>
            </a:r>
            <a:br>
              <a:rPr lang="en-US" altLang="zh-CN" kern="0" dirty="0"/>
            </a:br>
            <a:endParaRPr lang="en-US" altLang="zh-CN" kern="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en-US" altLang="zh-CN" dirty="0"/>
              <a:t>Control Hazard</a:t>
            </a:r>
            <a:endParaRPr lang="en-US" altLang="zh-CN" dirty="0"/>
          </a:p>
        </p:txBody>
      </p:sp>
      <p:sp>
        <p:nvSpPr>
          <p:cNvPr id="254978" name="Rectangle 3"/>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endParaRPr lang="en-US" altLang="zh-CN"/>
          </a:p>
          <a:p>
            <a:pPr eaLnBrk="1" hangingPunct="1"/>
            <a:r>
              <a:rPr lang="en-US" altLang="zh-CN" b="1"/>
              <a:t>Branch hazard</a:t>
            </a:r>
            <a:endParaRPr lang="en-US" altLang="zh-CN" b="1"/>
          </a:p>
          <a:p>
            <a:pPr eaLnBrk="1" hangingPunct="1">
              <a:buFontTx/>
              <a:buNone/>
            </a:pPr>
            <a:r>
              <a:rPr lang="en-US" altLang="zh-CN" b="1"/>
              <a:t>	</a:t>
            </a:r>
            <a:r>
              <a:rPr lang="en-US" altLang="zh-CN"/>
              <a:t>a branch may or may mot change PC to other values other than PC+4;</a:t>
            </a:r>
            <a:endParaRPr lang="en-US" altLang="zh-CN"/>
          </a:p>
          <a:p>
            <a:pPr eaLnBrk="1" hangingPunct="1">
              <a:buFontTx/>
              <a:buNone/>
            </a:pPr>
            <a:r>
              <a:rPr lang="en-US" altLang="zh-CN"/>
              <a:t>	</a:t>
            </a:r>
            <a:r>
              <a:rPr lang="en-US" altLang="zh-CN">
                <a:solidFill>
                  <a:srgbClr val="00B0F0"/>
                </a:solidFill>
              </a:rPr>
              <a:t>taken branch</a:t>
            </a:r>
            <a:r>
              <a:rPr lang="en-US" altLang="zh-CN"/>
              <a:t>: changes PC to its target address;</a:t>
            </a:r>
            <a:endParaRPr lang="en-US" altLang="zh-CN"/>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endParaRPr lang="en-US" altLang="zh-CN"/>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4981" name="AutoShape 13"/>
          <p:cNvSpPr>
            <a:spLocks noChangeArrowheads="1"/>
          </p:cNvSpPr>
          <p:nvPr/>
        </p:nvSpPr>
        <p:spPr bwMode="auto">
          <a:xfrm>
            <a:off x="7239000" y="2057400"/>
            <a:ext cx="207963" cy="457200"/>
          </a:xfrm>
          <a:prstGeom prst="roundRect">
            <a:avLst>
              <a:gd name="adj" fmla="val 16667"/>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title"/>
          </p:nvPr>
        </p:nvSpPr>
        <p:spPr/>
        <p:txBody>
          <a:bodyPr/>
          <a:lstStyle/>
          <a:p>
            <a:pPr eaLnBrk="1" hangingPunct="1"/>
            <a:r>
              <a:rPr lang="en-US" altLang="zh-CN"/>
              <a:t>Branch Hazard</a:t>
            </a:r>
            <a:endParaRPr lang="en-US" altLang="zh-CN"/>
          </a:p>
        </p:txBody>
      </p:sp>
      <p:sp>
        <p:nvSpPr>
          <p:cNvPr id="257026" name="Rectangle 3"/>
          <p:cNvSpPr>
            <a:spLocks noGrp="1" noChangeArrowheads="1"/>
          </p:cNvSpPr>
          <p:nvPr>
            <p:ph type="body" idx="1"/>
          </p:nvPr>
        </p:nvSpPr>
        <p:spPr>
          <a:xfrm>
            <a:off x="457200" y="1600200"/>
            <a:ext cx="8229600" cy="5105400"/>
          </a:xfrm>
        </p:spPr>
        <p:txBody>
          <a:bodyPr/>
          <a:lstStyle/>
          <a:p>
            <a:pPr eaLnBrk="1" hangingPunct="1"/>
            <a:r>
              <a:rPr lang="en-US" altLang="zh-CN" b="1" dirty="0"/>
              <a:t>Redo IF</a:t>
            </a:r>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buFontTx/>
              <a:buNone/>
            </a:pPr>
            <a:r>
              <a:rPr lang="en-US" altLang="zh-CN" dirty="0"/>
              <a:t>	If the branch is untaken,</a:t>
            </a:r>
            <a:endParaRPr lang="en-US" altLang="zh-CN" dirty="0"/>
          </a:p>
          <a:p>
            <a:pPr eaLnBrk="1" hangingPunct="1">
              <a:buFontTx/>
              <a:buNone/>
            </a:pPr>
            <a:r>
              <a:rPr lang="en-US" altLang="zh-CN" dirty="0"/>
              <a:t>	the stall is unnecessary.</a:t>
            </a:r>
            <a:endParaRPr lang="en-US" altLang="zh-CN" dirty="0"/>
          </a:p>
        </p:txBody>
      </p:sp>
      <p:pic>
        <p:nvPicPr>
          <p:cNvPr id="257027" name="Picture 4" descr="figa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8" name="Text Box 5"/>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57029" name="Line 7"/>
          <p:cNvSpPr>
            <a:spLocks noChangeShapeType="1"/>
          </p:cNvSpPr>
          <p:nvPr/>
        </p:nvSpPr>
        <p:spPr bwMode="auto">
          <a:xfrm flipV="1">
            <a:off x="6858000" y="3886200"/>
            <a:ext cx="0" cy="5334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ChangeArrowheads="1"/>
          </p:cNvSpPr>
          <p:nvPr>
            <p:ph type="title"/>
          </p:nvPr>
        </p:nvSpPr>
        <p:spPr/>
        <p:txBody>
          <a:bodyPr/>
          <a:lstStyle/>
          <a:p>
            <a:pPr eaLnBrk="1" hangingPunct="1"/>
            <a:r>
              <a:rPr lang="en-US" altLang="zh-CN"/>
              <a:t>Branch Hazard</a:t>
            </a:r>
            <a:endParaRPr lang="en-US" altLang="zh-CN"/>
          </a:p>
        </p:txBody>
      </p:sp>
      <p:sp>
        <p:nvSpPr>
          <p:cNvPr id="259074" name="Rectangle 3"/>
          <p:cNvSpPr>
            <a:spLocks noGrp="1" noChangeArrowheads="1"/>
          </p:cNvSpPr>
          <p:nvPr>
            <p:ph type="body" idx="1"/>
          </p:nvPr>
        </p:nvSpPr>
        <p:spPr>
          <a:xfrm>
            <a:off x="457200" y="1600200"/>
            <a:ext cx="8229600" cy="5105400"/>
          </a:xfrm>
        </p:spPr>
        <p:txBody>
          <a:bodyPr/>
          <a:lstStyle/>
          <a:p>
            <a:pPr eaLnBrk="1" hangingPunct="1"/>
            <a:r>
              <a:rPr lang="en-US" altLang="zh-CN" b="1"/>
              <a:t>Redo IF</a:t>
            </a:r>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buFontTx/>
              <a:buNone/>
            </a:pPr>
            <a:r>
              <a:rPr lang="en-US" altLang="zh-CN"/>
              <a:t>	If the branch is untaken,</a:t>
            </a:r>
            <a:endParaRPr lang="en-US" altLang="zh-CN"/>
          </a:p>
          <a:p>
            <a:pPr eaLnBrk="1" hangingPunct="1">
              <a:buFontTx/>
              <a:buNone/>
            </a:pPr>
            <a:r>
              <a:rPr lang="en-US" altLang="zh-CN"/>
              <a:t>	the stall is unnecessary.</a:t>
            </a:r>
            <a:endParaRPr lang="en-US" altLang="zh-CN" sz="2000"/>
          </a:p>
          <a:p>
            <a:pPr eaLnBrk="1" hangingPunct="1">
              <a:buFontTx/>
              <a:buNone/>
            </a:pPr>
            <a:r>
              <a:rPr lang="en-US" altLang="zh-CN" sz="2000"/>
              <a:t>  	</a:t>
            </a:r>
            <a:r>
              <a:rPr lang="en-US" altLang="zh-CN" sz="2000">
                <a:solidFill>
                  <a:srgbClr val="00B0F0"/>
                </a:solidFill>
              </a:rPr>
              <a:t>One stall cycle per branch leads to a 10%~30% perf loss.</a:t>
            </a:r>
            <a:endParaRPr lang="en-US" altLang="zh-CN" sz="2000">
              <a:solidFill>
                <a:srgbClr val="00B0F0"/>
              </a:solidFill>
            </a:endParaRPr>
          </a:p>
          <a:p>
            <a:pPr eaLnBrk="1" hangingPunct="1">
              <a:buFontTx/>
              <a:buNone/>
            </a:pPr>
            <a:r>
              <a:rPr lang="en-US" altLang="zh-CN"/>
              <a:t>	</a:t>
            </a:r>
            <a:endParaRPr lang="en-US" altLang="zh-CN"/>
          </a:p>
          <a:p>
            <a:pPr eaLnBrk="1" hangingPunct="1">
              <a:buFontTx/>
              <a:buNone/>
            </a:pPr>
            <a:endParaRPr lang="en-US" altLang="zh-CN"/>
          </a:p>
        </p:txBody>
      </p:sp>
      <p:pic>
        <p:nvPicPr>
          <p:cNvPr id="259075" name="Picture 4" descr="figa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Text Box 5"/>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59077" name="Line 7"/>
          <p:cNvSpPr>
            <a:spLocks noChangeShapeType="1"/>
          </p:cNvSpPr>
          <p:nvPr/>
        </p:nvSpPr>
        <p:spPr bwMode="auto">
          <a:xfrm flipV="1">
            <a:off x="6858000" y="3886200"/>
            <a:ext cx="0" cy="53340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a:t>
            </a:r>
            <a:endPar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43012" name="直接连接符 12"/>
          <p:cNvCxnSpPr>
            <a:cxnSpLocks noChangeShapeType="1"/>
          </p:cNvCxnSpPr>
          <p:nvPr/>
        </p:nvCxnSpPr>
        <p:spPr bwMode="auto">
          <a:xfrm rot="5400000">
            <a:off x="4610894" y="2323306"/>
            <a:ext cx="838200" cy="1588"/>
          </a:xfrm>
          <a:prstGeom prst="line">
            <a:avLst/>
          </a:prstGeom>
          <a:noFill/>
          <a:ln w="38100" algn="ctr">
            <a:solidFill>
              <a:srgbClr val="00B0F0"/>
            </a:solidFill>
            <a:round/>
          </a:ln>
          <a:extLst>
            <a:ext uri="{909E8E84-426E-40DD-AFC4-6F175D3DCCD1}">
              <a14:hiddenFill xmlns:a14="http://schemas.microsoft.com/office/drawing/2010/main">
                <a:noFill/>
              </a14:hiddenFill>
            </a:ext>
          </a:extLst>
        </p:spPr>
      </p:cxnSp>
      <p:sp>
        <p:nvSpPr>
          <p:cNvPr id="43013"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301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圆角矩形 8"/>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6" name="圆角矩形 9"/>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7" name="圆角矩形 10"/>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8" name="Rectangle 2"/>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endPar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3019" name="圆角矩形 14"/>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3"/>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endParaRPr lang="en-US" altLang="zh-CN" b="1"/>
          </a:p>
          <a:p>
            <a:pPr eaLnBrk="1" hangingPunct="1"/>
            <a:r>
              <a:rPr lang="en-US" altLang="zh-CN" b="1"/>
              <a:t>Freeze or flush the pipeline</a:t>
            </a:r>
            <a:endParaRPr lang="en-US" altLang="zh-CN" b="1"/>
          </a:p>
          <a:p>
            <a:pPr eaLnBrk="1" hangingPunct="1">
              <a:buFontTx/>
              <a:buNone/>
            </a:pPr>
            <a:r>
              <a:rPr lang="en-US" altLang="zh-CN" b="1"/>
              <a:t>	</a:t>
            </a:r>
            <a:r>
              <a:rPr lang="en-US" altLang="zh-CN"/>
              <a:t>hold or delete any instructions after the branch till the branch dst is known;</a:t>
            </a:r>
            <a:endParaRPr lang="en-US" altLang="zh-CN"/>
          </a:p>
          <a:p>
            <a:pPr eaLnBrk="1" hangingPunct="1">
              <a:buFontTx/>
              <a:buNone/>
            </a:pPr>
            <a:endParaRPr lang="en-US" altLang="zh-CN" b="1"/>
          </a:p>
          <a:p>
            <a:pPr eaLnBrk="1" hangingPunct="1">
              <a:buFontTx/>
              <a:buNone/>
            </a:pPr>
            <a:r>
              <a:rPr lang="en-US" altLang="zh-CN" b="1"/>
              <a:t>	</a:t>
            </a:r>
            <a:endParaRPr lang="en-US" altLang="zh-CN" b="1"/>
          </a:p>
          <a:p>
            <a:pPr eaLnBrk="1" hangingPunct="1">
              <a:buFontTx/>
              <a:buNone/>
            </a:pPr>
            <a:endParaRPr lang="en-US" altLang="zh-CN" b="1"/>
          </a:p>
        </p:txBody>
      </p:sp>
      <p:pic>
        <p:nvPicPr>
          <p:cNvPr id="261122" name="Picture 7" descr="figa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3"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61124" name="Text Box 5"/>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1125" name="Line 8"/>
          <p:cNvSpPr>
            <a:spLocks noChangeShapeType="1"/>
          </p:cNvSpPr>
          <p:nvPr/>
        </p:nvSpPr>
        <p:spPr bwMode="auto">
          <a:xfrm flipH="1">
            <a:off x="6629400" y="6400800"/>
            <a:ext cx="22860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3"/>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endParaRPr lang="en-US" altLang="zh-CN" b="1"/>
          </a:p>
          <a:p>
            <a:pPr eaLnBrk="1" hangingPunct="1"/>
            <a:r>
              <a:rPr lang="en-US" altLang="zh-CN" b="1"/>
              <a:t>Freeze or flush the pipeline</a:t>
            </a:r>
            <a:endParaRPr lang="en-US" altLang="zh-CN" b="1"/>
          </a:p>
          <a:p>
            <a:pPr eaLnBrk="1" hangingPunct="1">
              <a:buFontTx/>
              <a:buNone/>
            </a:pPr>
            <a:r>
              <a:rPr lang="en-US" altLang="zh-CN" b="1"/>
              <a:t>	</a:t>
            </a:r>
            <a:r>
              <a:rPr lang="en-US" altLang="zh-CN"/>
              <a:t>hold or delete any instructions after the branch till the branch dst is known;</a:t>
            </a:r>
            <a:endParaRPr lang="en-US" altLang="zh-CN"/>
          </a:p>
          <a:p>
            <a:pPr eaLnBrk="1" hangingPunct="1">
              <a:buFontTx/>
              <a:buNone/>
            </a:pPr>
            <a:r>
              <a:rPr lang="en-US" altLang="zh-CN" b="1"/>
              <a:t>	</a:t>
            </a:r>
            <a:r>
              <a:rPr lang="en-US" altLang="zh-CN">
                <a:solidFill>
                  <a:srgbClr val="00B0F0"/>
                </a:solidFill>
              </a:rPr>
              <a:t>fixed penalty regardless of branch effectiveness;</a:t>
            </a:r>
            <a:endParaRPr lang="en-US" altLang="zh-CN">
              <a:solidFill>
                <a:srgbClr val="00B0F0"/>
              </a:solidFill>
            </a:endParaRPr>
          </a:p>
          <a:p>
            <a:pPr eaLnBrk="1" hangingPunct="1">
              <a:buFontTx/>
              <a:buNone/>
            </a:pPr>
            <a:endParaRPr lang="en-US" altLang="zh-CN"/>
          </a:p>
          <a:p>
            <a:pPr eaLnBrk="1" hangingPunct="1">
              <a:buFontTx/>
              <a:buNone/>
            </a:pPr>
            <a:endParaRPr lang="en-US" altLang="zh-CN" b="1"/>
          </a:p>
          <a:p>
            <a:pPr eaLnBrk="1" hangingPunct="1">
              <a:buFontTx/>
              <a:buNone/>
            </a:pPr>
            <a:r>
              <a:rPr lang="en-US" altLang="zh-CN" b="1"/>
              <a:t>	</a:t>
            </a:r>
            <a:endParaRPr lang="en-US" altLang="zh-CN" b="1"/>
          </a:p>
          <a:p>
            <a:pPr eaLnBrk="1" hangingPunct="1">
              <a:buFontTx/>
              <a:buNone/>
            </a:pPr>
            <a:endParaRPr lang="en-US" altLang="zh-CN" b="1"/>
          </a:p>
        </p:txBody>
      </p:sp>
      <p:pic>
        <p:nvPicPr>
          <p:cNvPr id="263170" name="Picture 7" descr="figa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1"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63172" name="Text Box 5"/>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3173" name="Line 8"/>
          <p:cNvSpPr>
            <a:spLocks noChangeShapeType="1"/>
          </p:cNvSpPr>
          <p:nvPr/>
        </p:nvSpPr>
        <p:spPr bwMode="auto">
          <a:xfrm flipH="1">
            <a:off x="6629400" y="6400800"/>
            <a:ext cx="22860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3"/>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65218" name="Rectangle 4"/>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endParaRPr lang="en-US" altLang="zh-CN" b="1"/>
          </a:p>
          <a:p>
            <a:pPr eaLnBrk="1" hangingPunct="1"/>
            <a:r>
              <a:rPr lang="en-US" altLang="zh-CN" b="1"/>
              <a:t>Predicted-untaken / not-taken</a:t>
            </a:r>
            <a:endParaRPr lang="en-US" altLang="zh-CN" b="1"/>
          </a:p>
          <a:p>
            <a:pPr eaLnBrk="1" hangingPunct="1">
              <a:buFontTx/>
              <a:buNone/>
            </a:pPr>
            <a:r>
              <a:rPr lang="en-US" altLang="zh-CN" b="1"/>
              <a:t>	</a:t>
            </a:r>
            <a:r>
              <a:rPr lang="en-US" altLang="zh-CN"/>
              <a:t>simply treat every branch as untaken;</a:t>
            </a:r>
            <a:endParaRPr lang="en-US" altLang="zh-CN"/>
          </a:p>
          <a:p>
            <a:pPr eaLnBrk="1" hangingPunct="1">
              <a:buFontTx/>
              <a:buNone/>
            </a:pPr>
            <a:endParaRPr lang="en-US" altLang="zh-CN" b="1"/>
          </a:p>
          <a:p>
            <a:pPr eaLnBrk="1" hangingPunct="1">
              <a:buFontTx/>
              <a:buNone/>
            </a:pPr>
            <a:r>
              <a:rPr lang="en-US" altLang="zh-CN" b="1"/>
              <a:t>	</a:t>
            </a:r>
            <a:endParaRPr lang="en-US" altLang="zh-CN" b="1"/>
          </a:p>
        </p:txBody>
      </p:sp>
      <p:pic>
        <p:nvPicPr>
          <p:cNvPr id="265219" name="Picture 7" descr="figa1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0" name="Line 8"/>
          <p:cNvSpPr>
            <a:spLocks noChangeShapeType="1"/>
          </p:cNvSpPr>
          <p:nvPr/>
        </p:nvSpPr>
        <p:spPr bwMode="auto">
          <a:xfrm>
            <a:off x="0" y="5943600"/>
            <a:ext cx="6934200" cy="0"/>
          </a:xfrm>
          <a:prstGeom prst="line">
            <a:avLst/>
          </a:prstGeom>
          <a:noFill/>
          <a:ln w="76200">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3"/>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67266" name="Rectangle 4"/>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endParaRPr lang="en-US" altLang="zh-CN" b="1"/>
          </a:p>
          <a:p>
            <a:pPr eaLnBrk="1" hangingPunct="1"/>
            <a:r>
              <a:rPr lang="en-US" altLang="zh-CN" b="1"/>
              <a:t>Predicted-untaken / not-taken</a:t>
            </a:r>
            <a:endParaRPr lang="en-US" altLang="zh-CN" b="1"/>
          </a:p>
          <a:p>
            <a:pPr eaLnBrk="1" hangingPunct="1">
              <a:buFontTx/>
              <a:buNone/>
            </a:pPr>
            <a:r>
              <a:rPr lang="en-US" altLang="zh-CN" b="1"/>
              <a:t>	</a:t>
            </a:r>
            <a:r>
              <a:rPr lang="en-US" altLang="zh-CN"/>
              <a:t>simply treat every branch as untaken;</a:t>
            </a:r>
            <a:endParaRPr lang="en-US" altLang="zh-CN"/>
          </a:p>
          <a:p>
            <a:pPr eaLnBrk="1" hangingPunct="1">
              <a:buFontTx/>
              <a:buNone/>
            </a:pPr>
            <a:endParaRPr lang="en-US" altLang="zh-CN" b="1"/>
          </a:p>
          <a:p>
            <a:pPr eaLnBrk="1" hangingPunct="1">
              <a:buFontTx/>
              <a:buNone/>
            </a:pPr>
            <a:r>
              <a:rPr lang="en-US" altLang="zh-CN" b="1"/>
              <a:t>	</a:t>
            </a:r>
            <a:r>
              <a:rPr lang="en-US" altLang="zh-CN">
                <a:solidFill>
                  <a:srgbClr val="00B0F0"/>
                </a:solidFill>
              </a:rPr>
              <a:t>when the branch is untaken,</a:t>
            </a:r>
            <a:endParaRPr lang="en-US" altLang="zh-CN">
              <a:solidFill>
                <a:srgbClr val="00B0F0"/>
              </a:solidFill>
            </a:endParaRPr>
          </a:p>
          <a:p>
            <a:pPr eaLnBrk="1" hangingPunct="1">
              <a:buFontTx/>
              <a:buNone/>
            </a:pPr>
            <a:r>
              <a:rPr lang="en-US" altLang="zh-CN">
                <a:solidFill>
                  <a:srgbClr val="00B0F0"/>
                </a:solidFill>
              </a:rPr>
              <a:t>	pipelining as if no hazard.</a:t>
            </a:r>
            <a:endParaRPr lang="en-US" altLang="zh-CN" b="1">
              <a:solidFill>
                <a:srgbClr val="00B0F0"/>
              </a:solidFill>
            </a:endParaRPr>
          </a:p>
        </p:txBody>
      </p:sp>
      <p:pic>
        <p:nvPicPr>
          <p:cNvPr id="267267" name="Picture 7" descr="figa1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8" name="Line 8"/>
          <p:cNvSpPr>
            <a:spLocks noChangeShapeType="1"/>
          </p:cNvSpPr>
          <p:nvPr/>
        </p:nvSpPr>
        <p:spPr bwMode="auto">
          <a:xfrm>
            <a:off x="0" y="5943600"/>
            <a:ext cx="6934200" cy="0"/>
          </a:xfrm>
          <a:prstGeom prst="line">
            <a:avLst/>
          </a:prstGeom>
          <a:noFill/>
          <a:ln w="76200">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69314" name="Rectangle 3"/>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endParaRPr lang="en-US" altLang="zh-CN" b="1"/>
          </a:p>
          <a:p>
            <a:pPr eaLnBrk="1" hangingPunct="1"/>
            <a:r>
              <a:rPr lang="en-US" altLang="zh-CN" b="1"/>
              <a:t>Predicted-untaken</a:t>
            </a:r>
            <a:endParaRPr lang="en-US" altLang="zh-CN" b="1"/>
          </a:p>
          <a:p>
            <a:pPr eaLnBrk="1" hangingPunct="1">
              <a:buFontTx/>
              <a:buNone/>
            </a:pPr>
            <a:r>
              <a:rPr lang="en-US" altLang="zh-CN" b="1"/>
              <a:t>	</a:t>
            </a:r>
            <a:r>
              <a:rPr lang="en-US" altLang="zh-CN"/>
              <a:t>but if the branch is taken:</a:t>
            </a:r>
            <a:endParaRPr lang="en-US" altLang="zh-CN"/>
          </a:p>
          <a:p>
            <a:pPr eaLnBrk="1" hangingPunct="1">
              <a:buFontTx/>
              <a:buNone/>
            </a:pPr>
            <a:r>
              <a:rPr lang="en-US" altLang="zh-CN"/>
              <a:t>	turn fetched instr into a no-op (idle);</a:t>
            </a:r>
            <a:endParaRPr lang="en-US" altLang="zh-CN"/>
          </a:p>
          <a:p>
            <a:pPr eaLnBrk="1" hangingPunct="1">
              <a:buFontTx/>
              <a:buNone/>
            </a:pPr>
            <a:r>
              <a:rPr lang="en-US" altLang="zh-CN"/>
              <a:t>	restart the IF at the branch target addr</a:t>
            </a:r>
            <a:endParaRPr lang="en-US" altLang="zh-CN" b="1"/>
          </a:p>
          <a:p>
            <a:pPr eaLnBrk="1" hangingPunct="1">
              <a:buFontTx/>
              <a:buNone/>
            </a:pPr>
            <a:endParaRPr lang="en-US" altLang="zh-CN" b="1"/>
          </a:p>
        </p:txBody>
      </p:sp>
      <p:pic>
        <p:nvPicPr>
          <p:cNvPr id="269315" name="Picture 4" descr="figa1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210175"/>
            <a:ext cx="9144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6" name="Line 5"/>
          <p:cNvSpPr>
            <a:spLocks noChangeShapeType="1"/>
          </p:cNvSpPr>
          <p:nvPr/>
        </p:nvSpPr>
        <p:spPr bwMode="auto">
          <a:xfrm>
            <a:off x="0" y="5867400"/>
            <a:ext cx="6781800"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71362" name="Rectangle 3"/>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3</a:t>
            </a:r>
            <a:endParaRPr lang="en-US" altLang="zh-CN" b="1"/>
          </a:p>
          <a:p>
            <a:pPr eaLnBrk="1" hangingPunct="1"/>
            <a:r>
              <a:rPr lang="en-US" altLang="zh-CN" b="1"/>
              <a:t>Predicted-taken</a:t>
            </a:r>
            <a:endParaRPr lang="en-US" altLang="zh-CN" b="1"/>
          </a:p>
          <a:p>
            <a:pPr eaLnBrk="1" hangingPunct="1">
              <a:buFontTx/>
              <a:buNone/>
            </a:pPr>
            <a:r>
              <a:rPr lang="en-US" altLang="zh-CN" b="1"/>
              <a:t>	</a:t>
            </a:r>
            <a:r>
              <a:rPr lang="en-US" altLang="zh-CN"/>
              <a:t>simply treat every branch as taken;</a:t>
            </a:r>
            <a:endParaRPr lang="en-US" altLang="zh-CN"/>
          </a:p>
          <a:p>
            <a:pPr eaLnBrk="1" hangingPunct="1">
              <a:buFontTx/>
              <a:buNone/>
            </a:pPr>
            <a:endParaRPr lang="en-US" altLang="zh-CN"/>
          </a:p>
          <a:p>
            <a:pPr eaLnBrk="1" hangingPunct="1">
              <a:buFontTx/>
              <a:buNone/>
            </a:pPr>
            <a:r>
              <a:rPr lang="en-US" altLang="zh-CN"/>
              <a:t>	</a:t>
            </a:r>
            <a:r>
              <a:rPr lang="en-US" altLang="zh-CN" b="1">
                <a:solidFill>
                  <a:srgbClr val="00B0F0"/>
                </a:solidFill>
              </a:rPr>
              <a:t>what decides its effectiveness?</a:t>
            </a:r>
            <a:endParaRPr lang="en-US" altLang="zh-CN">
              <a:solidFill>
                <a:srgbClr val="00B0F0"/>
              </a:solidFill>
            </a:endParaRPr>
          </a:p>
          <a:p>
            <a:pPr eaLnBrk="1" hangingPunct="1">
              <a:buFontTx/>
              <a:buNone/>
            </a:pPr>
            <a:r>
              <a:rPr lang="en-US" altLang="zh-CN"/>
              <a:t>	</a:t>
            </a:r>
            <a:endParaRPr lang="en-US" altLang="zh-CN"/>
          </a:p>
          <a:p>
            <a:pPr eaLnBrk="1" hangingPunct="1">
              <a:buFontTx/>
              <a:buNone/>
            </a:pPr>
            <a:r>
              <a:rPr lang="en-US" altLang="zh-CN"/>
              <a:t>	</a:t>
            </a:r>
            <a:endParaRPr lang="en-US" altLang="zh-CN" b="1"/>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73410" name="Rectangle 3"/>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endParaRPr lang="en-US" altLang="zh-CN" b="1"/>
          </a:p>
          <a:p>
            <a:pPr eaLnBrk="1" hangingPunct="1"/>
            <a:r>
              <a:rPr lang="en-US" altLang="zh-CN" b="1"/>
              <a:t>Predicted-taken</a:t>
            </a:r>
            <a:endParaRPr lang="en-US" altLang="zh-CN" b="1"/>
          </a:p>
          <a:p>
            <a:pPr eaLnBrk="1" hangingPunct="1">
              <a:buFontTx/>
              <a:buNone/>
            </a:pPr>
            <a:r>
              <a:rPr lang="en-US" altLang="zh-CN" b="1"/>
              <a:t>	</a:t>
            </a:r>
            <a:r>
              <a:rPr lang="en-US" altLang="zh-CN"/>
              <a:t>simply treat every branch as taken;</a:t>
            </a:r>
            <a:endParaRPr lang="en-US" altLang="zh-CN"/>
          </a:p>
          <a:p>
            <a:pPr eaLnBrk="1" hangingPunct="1">
              <a:buFontTx/>
              <a:buNone/>
            </a:pPr>
            <a:endParaRPr lang="en-US" altLang="zh-CN"/>
          </a:p>
          <a:p>
            <a:pPr eaLnBrk="1" hangingPunct="1">
              <a:buFontTx/>
              <a:buNone/>
            </a:pPr>
            <a:r>
              <a:rPr lang="en-US" altLang="zh-CN"/>
              <a:t>	</a:t>
            </a:r>
            <a:r>
              <a:rPr lang="en-US" altLang="zh-CN" b="1"/>
              <a:t>not apply </a:t>
            </a:r>
            <a:r>
              <a:rPr lang="en-US" altLang="zh-CN"/>
              <a:t>to the five-stage pipeline</a:t>
            </a:r>
            <a:r>
              <a:rPr lang="zh-CN" altLang="en-US"/>
              <a:t> </a:t>
            </a:r>
            <a:r>
              <a:rPr lang="en-US" altLang="zh-CN">
                <a:solidFill>
                  <a:srgbClr val="00B0F0"/>
                </a:solidFill>
              </a:rPr>
              <a:t>(with branches completed in ID as in 5</a:t>
            </a:r>
            <a:r>
              <a:rPr lang="en-US" altLang="zh-CN" baseline="30000">
                <a:solidFill>
                  <a:srgbClr val="00B0F0"/>
                </a:solidFill>
              </a:rPr>
              <a:t>th</a:t>
            </a:r>
            <a:r>
              <a:rPr lang="en-US" altLang="zh-CN">
                <a:solidFill>
                  <a:srgbClr val="00B0F0"/>
                </a:solidFill>
              </a:rPr>
              <a:t> ed);</a:t>
            </a:r>
            <a:endParaRPr lang="en-US" altLang="zh-CN"/>
          </a:p>
          <a:p>
            <a:pPr eaLnBrk="1" hangingPunct="1">
              <a:buFontTx/>
              <a:buNone/>
            </a:pPr>
            <a:r>
              <a:rPr lang="en-US" altLang="zh-CN"/>
              <a:t>	</a:t>
            </a:r>
            <a:endParaRPr lang="en-US" altLang="zh-CN" b="1">
              <a:solidFill>
                <a:srgbClr val="00B0F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275458" name="Rectangle 3"/>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endParaRPr lang="en-US" altLang="zh-CN" b="1"/>
          </a:p>
          <a:p>
            <a:pPr eaLnBrk="1" hangingPunct="1"/>
            <a:r>
              <a:rPr lang="en-US" altLang="zh-CN" b="1"/>
              <a:t>Predicted-taken</a:t>
            </a:r>
            <a:endParaRPr lang="en-US" altLang="zh-CN" b="1"/>
          </a:p>
          <a:p>
            <a:pPr eaLnBrk="1" hangingPunct="1">
              <a:buFontTx/>
              <a:buNone/>
            </a:pPr>
            <a:r>
              <a:rPr lang="en-US" altLang="zh-CN" b="1"/>
              <a:t>	</a:t>
            </a:r>
            <a:r>
              <a:rPr lang="en-US" altLang="zh-CN"/>
              <a:t>simply treat every branch as taken;</a:t>
            </a:r>
            <a:endParaRPr lang="en-US" altLang="zh-CN"/>
          </a:p>
          <a:p>
            <a:pPr eaLnBrk="1" hangingPunct="1">
              <a:buFontTx/>
              <a:buNone/>
            </a:pPr>
            <a:endParaRPr lang="en-US" altLang="zh-CN"/>
          </a:p>
          <a:p>
            <a:pPr eaLnBrk="1" hangingPunct="1">
              <a:buFontTx/>
              <a:buNone/>
            </a:pPr>
            <a:r>
              <a:rPr lang="en-US" altLang="zh-CN"/>
              <a:t>	apply to scenarios when branch target addr is known before branch outcome </a:t>
            </a:r>
            <a:r>
              <a:rPr lang="en-US" altLang="zh-CN">
                <a:solidFill>
                  <a:srgbClr val="00B0F0"/>
                </a:solidFill>
              </a:rPr>
              <a:t>(e.g., test branch condition in EX – ALU as in 6</a:t>
            </a:r>
            <a:r>
              <a:rPr lang="en-US" altLang="zh-CN" baseline="30000">
                <a:solidFill>
                  <a:srgbClr val="00B0F0"/>
                </a:solidFill>
              </a:rPr>
              <a:t>th</a:t>
            </a:r>
            <a:r>
              <a:rPr lang="en-US" altLang="zh-CN">
                <a:solidFill>
                  <a:srgbClr val="00B0F0"/>
                </a:solidFill>
              </a:rPr>
              <a:t> ed);</a:t>
            </a:r>
            <a:endParaRPr lang="en-US" altLang="zh-CN" b="1">
              <a:solidFill>
                <a:srgbClr val="00B0F0"/>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buFontTx/>
              <a:buNone/>
              <a:defRPr/>
            </a:pPr>
            <a:r>
              <a:rPr lang="en-US" altLang="zh-CN" b="1" dirty="0"/>
              <a:t>4</a:t>
            </a:r>
            <a:r>
              <a:rPr lang="en-US" altLang="zh-CN" dirty="0"/>
              <a:t> simple compile time schemes – </a:t>
            </a:r>
            <a:r>
              <a:rPr lang="en-US" altLang="zh-CN" b="1" dirty="0"/>
              <a:t>4</a:t>
            </a:r>
            <a:endParaRPr lang="en-US" altLang="zh-CN" b="1" dirty="0"/>
          </a:p>
          <a:p>
            <a:pPr eaLnBrk="1" hangingPunct="1">
              <a:defRPr/>
            </a:pPr>
            <a:r>
              <a:rPr lang="en-US" altLang="zh-CN" b="1" dirty="0"/>
              <a:t>Delayed branch</a:t>
            </a:r>
            <a:endParaRPr lang="en-US" altLang="zh-CN" b="1" dirty="0"/>
          </a:p>
          <a:p>
            <a:pPr eaLnBrk="1" hangingPunct="1">
              <a:buFontTx/>
              <a:buNone/>
              <a:defRPr/>
            </a:pPr>
            <a:r>
              <a:rPr lang="en-US" altLang="zh-CN" b="1" dirty="0"/>
              <a:t>	</a:t>
            </a:r>
            <a:r>
              <a:rPr lang="en-US" altLang="zh-CN" dirty="0"/>
              <a:t>delay the branch execution after the next instruction;</a:t>
            </a:r>
            <a:endParaRPr lang="en-US" altLang="zh-CN" dirty="0"/>
          </a:p>
          <a:p>
            <a:pPr eaLnBrk="1" hangingPunct="1">
              <a:buFontTx/>
              <a:buNone/>
              <a:defRPr/>
            </a:pPr>
            <a:r>
              <a:rPr lang="en-US" altLang="zh-CN" dirty="0"/>
              <a:t>	</a:t>
            </a:r>
            <a:r>
              <a:rPr lang="en-US" altLang="zh-CN" b="1" dirty="0">
                <a:effectLst>
                  <a:outerShdw blurRad="38100" dist="38100" dir="2700000" algn="tl">
                    <a:srgbClr val="C0C0C0"/>
                  </a:outerShdw>
                </a:effectLst>
              </a:rPr>
              <a:t>pipelining sequence:</a:t>
            </a:r>
            <a:endParaRPr lang="en-US" altLang="zh-CN" b="1" dirty="0">
              <a:effectLst>
                <a:outerShdw blurRad="38100" dist="38100" dir="2700000" algn="tl">
                  <a:srgbClr val="C0C0C0"/>
                </a:outerShdw>
              </a:effectLst>
            </a:endParaRPr>
          </a:p>
          <a:p>
            <a:pPr eaLnBrk="1" hangingPunct="1">
              <a:buFontTx/>
              <a:buNone/>
              <a:defRPr/>
            </a:pPr>
            <a:r>
              <a:rPr lang="en-US" altLang="zh-CN" b="1" dirty="0"/>
              <a:t>	</a:t>
            </a:r>
            <a:r>
              <a:rPr lang="en-US" altLang="zh-CN" dirty="0">
                <a:solidFill>
                  <a:srgbClr val="00B0F0"/>
                </a:solidFill>
              </a:rPr>
              <a:t>branch instruction</a:t>
            </a:r>
            <a:endParaRPr lang="en-US" altLang="zh-CN" dirty="0">
              <a:solidFill>
                <a:srgbClr val="00B0F0"/>
              </a:solidFill>
            </a:endParaRPr>
          </a:p>
          <a:p>
            <a:pPr eaLnBrk="1" hangingPunct="1">
              <a:buFontTx/>
              <a:buNone/>
              <a:defRPr/>
            </a:pPr>
            <a:r>
              <a:rPr lang="en-US" altLang="zh-CN" dirty="0">
                <a:solidFill>
                  <a:srgbClr val="00B0F0"/>
                </a:solidFill>
              </a:rPr>
              <a:t>	sequential successor</a:t>
            </a:r>
            <a:endParaRPr lang="en-US" altLang="zh-CN" dirty="0">
              <a:solidFill>
                <a:srgbClr val="00B0F0"/>
              </a:solidFill>
            </a:endParaRPr>
          </a:p>
          <a:p>
            <a:pPr eaLnBrk="1" hangingPunct="1">
              <a:buFontTx/>
              <a:buNone/>
              <a:defRPr/>
            </a:pPr>
            <a:r>
              <a:rPr lang="en-US" altLang="zh-CN" dirty="0">
                <a:solidFill>
                  <a:srgbClr val="00B0F0"/>
                </a:solidFill>
              </a:rPr>
              <a:t>	branch target if taken</a:t>
            </a:r>
            <a:endParaRPr lang="en-US" altLang="zh-CN" dirty="0">
              <a:solidFill>
                <a:srgbClr val="00B0F0"/>
              </a:solidFill>
            </a:endParaRPr>
          </a:p>
        </p:txBody>
      </p:sp>
      <p:sp>
        <p:nvSpPr>
          <p:cNvPr id="239619" name="AutoShape 4"/>
          <p:cNvSpPr>
            <a:spLocks noChangeArrowheads="1"/>
          </p:cNvSpPr>
          <p:nvPr/>
        </p:nvSpPr>
        <p:spPr bwMode="auto">
          <a:xfrm>
            <a:off x="5638800" y="3581400"/>
            <a:ext cx="3124200" cy="2819400"/>
          </a:xfrm>
          <a:prstGeom prst="wedgeRoundRectCallout">
            <a:avLst>
              <a:gd name="adj1" fmla="val -66520"/>
              <a:gd name="adj2" fmla="val 13142"/>
              <a:gd name="adj3" fmla="val 16667"/>
            </a:avLst>
          </a:prstGeom>
          <a:solidFill>
            <a:srgbClr val="00B0F0"/>
          </a:solidFill>
          <a:ln w="9525">
            <a:solidFill>
              <a:schemeClr val="tx1"/>
            </a:solidFill>
            <a:miter lim="800000"/>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Branch delay slot</a:t>
            </a:r>
            <a:endPar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the next instruction</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that is independent of</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the branch target</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executed whether or not the branch is taken</a:t>
            </a: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p:cNvSpPr>
            <a:spLocks noGrp="1" noChangeArrowheads="1"/>
          </p:cNvSpPr>
          <p:nvPr>
            <p:ph type="title"/>
          </p:nvPr>
        </p:nvSpPr>
        <p:spPr/>
        <p:txBody>
          <a:bodyPr/>
          <a:lstStyle/>
          <a:p>
            <a:pPr eaLnBrk="1" hangingPunct="1"/>
            <a:r>
              <a:rPr lang="en-US" altLang="zh-CN"/>
              <a:t>Branch Hazard: Solutions</a:t>
            </a:r>
            <a:endParaRPr lang="en-US" altLang="zh-CN"/>
          </a:p>
        </p:txBody>
      </p:sp>
      <p:pic>
        <p:nvPicPr>
          <p:cNvPr id="279554" name="Picture 5" descr="figa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889125"/>
            <a:ext cx="9144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5" name="Line 6"/>
          <p:cNvSpPr>
            <a:spLocks noChangeShapeType="1"/>
          </p:cNvSpPr>
          <p:nvPr/>
        </p:nvSpPr>
        <p:spPr bwMode="auto">
          <a:xfrm>
            <a:off x="0" y="2409825"/>
            <a:ext cx="3048000" cy="0"/>
          </a:xfrm>
          <a:prstGeom prst="line">
            <a:avLst/>
          </a:prstGeom>
          <a:noFill/>
          <a:ln w="76200">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6" name="Line 7"/>
          <p:cNvSpPr>
            <a:spLocks noChangeShapeType="1"/>
          </p:cNvSpPr>
          <p:nvPr/>
        </p:nvSpPr>
        <p:spPr bwMode="auto">
          <a:xfrm>
            <a:off x="0" y="4987925"/>
            <a:ext cx="3048000" cy="0"/>
          </a:xfrm>
          <a:prstGeom prst="line">
            <a:avLst/>
          </a:prstGeom>
          <a:noFill/>
          <a:ln w="76200">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7" name="Rectangle 3"/>
          <p:cNvSpPr>
            <a:spLocks noGrp="1" noChangeArrowheads="1"/>
          </p:cNvSpPr>
          <p:nvPr>
            <p:ph type="body" idx="1"/>
          </p:nvPr>
        </p:nvSpPr>
        <p:spPr>
          <a:xfrm>
            <a:off x="457200" y="838200"/>
            <a:ext cx="8686800" cy="5867400"/>
          </a:xfrm>
        </p:spPr>
        <p:txBody>
          <a:bodyPr/>
          <a:lstStyle/>
          <a:p>
            <a:pPr eaLnBrk="1" hangingPunct="1">
              <a:buFontTx/>
              <a:buNone/>
            </a:pPr>
            <a:endParaRPr lang="en-US" altLang="zh-CN"/>
          </a:p>
          <a:p>
            <a:pPr eaLnBrk="1" hangingPunct="1"/>
            <a:r>
              <a:rPr lang="en-US" altLang="zh-CN" b="1"/>
              <a:t>Delayed branch</a:t>
            </a:r>
            <a:endParaRPr lang="en-US" altLang="zh-CN" b="1"/>
          </a:p>
          <a:p>
            <a:pPr eaLnBrk="1" hangingPunct="1">
              <a:buFontTx/>
              <a:buNone/>
            </a:pPr>
            <a:r>
              <a:rPr lang="en-US" altLang="zh-CN" b="1"/>
              <a:t>	</a:t>
            </a:r>
            <a:endParaRPr lang="en-US" altLang="zh-CN" b="1">
              <a:latin typeface="Bell MT" panose="02020503060305020303" pitchFamily="18"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05000"/>
            <a:ext cx="31686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cxnSp>
        <p:nvCxnSpPr>
          <p:cNvPr id="45061" name="直接连接符 12"/>
          <p:cNvCxnSpPr>
            <a:cxnSpLocks noChangeShapeType="1"/>
          </p:cNvCxnSpPr>
          <p:nvPr/>
        </p:nvCxnSpPr>
        <p:spPr bwMode="auto">
          <a:xfrm rot="5400000">
            <a:off x="4610894" y="2323306"/>
            <a:ext cx="838200" cy="1588"/>
          </a:xfrm>
          <a:prstGeom prst="line">
            <a:avLst/>
          </a:prstGeom>
          <a:noFill/>
          <a:ln w="38100" algn="ctr">
            <a:solidFill>
              <a:srgbClr val="00B0F0"/>
            </a:solidFill>
            <a:round/>
          </a:ln>
          <a:extLst>
            <a:ext uri="{909E8E84-426E-40DD-AFC4-6F175D3DCCD1}">
              <a14:hiddenFill xmlns:a14="http://schemas.microsoft.com/office/drawing/2010/main">
                <a:noFill/>
              </a14:hiddenFill>
            </a:ext>
          </a:extLst>
        </p:spPr>
      </p:cxnSp>
      <p:sp>
        <p:nvSpPr>
          <p:cNvPr id="45062"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506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圆角矩形 8"/>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5" name="圆角矩形 9"/>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6" name="圆角矩形 10"/>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7" name="Rectangle 2"/>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endPar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5068" name="圆角矩形 14"/>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endParaRPr lang="en-US" altLang="zh-CN" b="1" dirty="0"/>
          </a:p>
          <a:p>
            <a:pPr eaLnBrk="1" hangingPunct="1">
              <a:buFontTx/>
              <a:buNone/>
              <a:defRPr/>
            </a:pPr>
            <a:r>
              <a:rPr lang="en-US" altLang="zh-CN" b="1" dirty="0"/>
              <a:t>	</a:t>
            </a:r>
            <a:r>
              <a:rPr lang="en-US" altLang="zh-CN" dirty="0"/>
              <a:t>20-stage pipeline</a:t>
            </a:r>
            <a:endParaRPr lang="en-US" altLang="zh-CN" dirty="0"/>
          </a:p>
          <a:p>
            <a:pPr eaLnBrk="1" hangingPunct="1">
              <a:buFontTx/>
              <a:buNone/>
              <a:defRPr/>
            </a:pPr>
            <a:r>
              <a:rPr lang="en-US" altLang="zh-CN" dirty="0"/>
              <a:t>	1 out of 5 instructions is a branch</a:t>
            </a:r>
            <a:endParaRPr lang="en-US" altLang="zh-CN" dirty="0"/>
          </a:p>
          <a:p>
            <a:pPr eaLnBrk="1" hangingPunct="1">
              <a:buFontTx/>
              <a:buNone/>
              <a:defRPr/>
            </a:pPr>
            <a:r>
              <a:rPr lang="en-US" altLang="zh-CN" dirty="0"/>
              <a:t>	5-instruction block ends with a branch</a:t>
            </a:r>
            <a:endParaRPr lang="en-US" altLang="zh-CN" dirty="0"/>
          </a:p>
          <a:p>
            <a:pPr eaLnBrk="1" hangingPunct="1">
              <a:defRPr/>
            </a:pPr>
            <a:r>
              <a:rPr lang="en-US" altLang="zh-CN" dirty="0"/>
              <a:t>How long to fetch 500 instructions given various prediction accuracy?</a:t>
            </a:r>
            <a:endParaRPr lang="en-US" altLang="zh-CN" dirty="0"/>
          </a:p>
          <a:p>
            <a:pPr eaLnBrk="1" hangingPunct="1">
              <a:buFontTx/>
              <a:buNone/>
              <a:defRPr/>
            </a:pPr>
            <a:r>
              <a:rPr lang="en-US" altLang="zh-CN" b="1" dirty="0"/>
              <a:t>	</a:t>
            </a:r>
            <a:r>
              <a:rPr lang="en-US" altLang="zh-CN" dirty="0"/>
              <a:t>100%</a:t>
            </a:r>
            <a:endParaRPr lang="en-US" altLang="zh-CN" dirty="0"/>
          </a:p>
          <a:p>
            <a:pPr eaLnBrk="1" hangingPunct="1">
              <a:buFontTx/>
              <a:buNone/>
              <a:defRPr/>
            </a:pPr>
            <a:r>
              <a:rPr lang="en-US" altLang="zh-CN" dirty="0"/>
              <a:t>	99%</a:t>
            </a:r>
            <a:endParaRPr lang="en-US" altLang="zh-CN" dirty="0"/>
          </a:p>
          <a:p>
            <a:pPr eaLnBrk="1" hangingPunct="1">
              <a:buFontTx/>
              <a:buNone/>
              <a:defRPr/>
            </a:pPr>
            <a:r>
              <a:rPr lang="en-US" altLang="zh-CN" dirty="0"/>
              <a:t>	90%</a:t>
            </a:r>
            <a:endParaRPr lang="en-US" altLang="zh-CN" dirty="0"/>
          </a:p>
        </p:txBody>
      </p:sp>
      <p:sp>
        <p:nvSpPr>
          <p:cNvPr id="5"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endParaRPr lang="en-US" altLang="zh-CN" b="1" dirty="0"/>
          </a:p>
          <a:p>
            <a:pPr eaLnBrk="1" hangingPunct="1">
              <a:buFontTx/>
              <a:buNone/>
              <a:defRPr/>
            </a:pPr>
            <a:r>
              <a:rPr lang="en-US" altLang="zh-CN" b="1" dirty="0"/>
              <a:t>	</a:t>
            </a:r>
            <a:r>
              <a:rPr lang="en-US" altLang="zh-CN" dirty="0"/>
              <a:t>20-stage pipeline</a:t>
            </a:r>
            <a:endParaRPr lang="en-US" altLang="zh-CN" dirty="0"/>
          </a:p>
          <a:p>
            <a:pPr eaLnBrk="1" hangingPunct="1">
              <a:buFontTx/>
              <a:buNone/>
              <a:defRPr/>
            </a:pPr>
            <a:r>
              <a:rPr lang="en-US" altLang="zh-CN" dirty="0"/>
              <a:t>	1 out of 5 instructions is a branch</a:t>
            </a:r>
            <a:endParaRPr lang="en-US" altLang="zh-CN" dirty="0"/>
          </a:p>
          <a:p>
            <a:pPr eaLnBrk="1" hangingPunct="1">
              <a:buFontTx/>
              <a:buNone/>
              <a:defRPr/>
            </a:pPr>
            <a:r>
              <a:rPr lang="en-US" altLang="zh-CN" dirty="0"/>
              <a:t>	5-instruction block ends with a branch</a:t>
            </a:r>
            <a:endParaRPr lang="en-US" altLang="zh-CN" dirty="0"/>
          </a:p>
          <a:p>
            <a:pPr eaLnBrk="1" hangingPunct="1">
              <a:defRPr/>
            </a:pPr>
            <a:r>
              <a:rPr lang="en-US" altLang="zh-CN" dirty="0"/>
              <a:t>How long to fetch 500 instructions given various prediction accuracy?</a:t>
            </a:r>
            <a:endParaRPr lang="en-US" altLang="zh-CN" dirty="0"/>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anose="05000000000000000000" pitchFamily="2" charset="2"/>
              </a:rPr>
              <a:t> 500 CC</a:t>
            </a:r>
            <a:endParaRPr lang="en-US" altLang="zh-CN" dirty="0"/>
          </a:p>
          <a:p>
            <a:pPr eaLnBrk="1" hangingPunct="1">
              <a:buFontTx/>
              <a:buNone/>
              <a:defRPr/>
            </a:pPr>
            <a:r>
              <a:rPr lang="en-US" altLang="zh-CN" dirty="0"/>
              <a:t>	99%</a:t>
            </a:r>
            <a:endParaRPr lang="en-US" altLang="zh-CN" dirty="0"/>
          </a:p>
          <a:p>
            <a:pPr eaLnBrk="1" hangingPunct="1">
              <a:buFontTx/>
              <a:buNone/>
              <a:defRPr/>
            </a:pPr>
            <a:r>
              <a:rPr lang="en-US" altLang="zh-CN" dirty="0"/>
              <a:t>	90%</a:t>
            </a:r>
            <a:endParaRPr lang="en-US" altLang="zh-CN" dirty="0"/>
          </a:p>
        </p:txBody>
      </p:sp>
      <p:sp>
        <p:nvSpPr>
          <p:cNvPr id="5"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endParaRPr lang="en-US" altLang="zh-CN" sz="1500" dirty="0">
              <a:solidFill>
                <a:srgbClr val="00B0F0"/>
              </a:solidFill>
            </a:endParaRPr>
          </a:p>
          <a:p>
            <a:pPr algn="r">
              <a:spcBef>
                <a:spcPct val="0"/>
              </a:spcBef>
              <a:buFontTx/>
              <a:buNone/>
            </a:pPr>
            <a:r>
              <a:rPr lang="en-US" altLang="zh-CN" sz="1500" dirty="0">
                <a:solidFill>
                  <a:srgbClr val="00B0F0"/>
                </a:solidFill>
              </a:rPr>
              <a:t>onur-digitaldesign_comparch-2021-lecture17b-branch-prediction-i-afterlecture.pdf</a:t>
            </a:r>
            <a:endParaRPr lang="en-US" altLang="zh-CN" sz="1500" dirty="0">
              <a:solidFill>
                <a:srgbClr val="00B0F0"/>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endParaRPr lang="en-US" altLang="zh-CN" b="1" dirty="0"/>
          </a:p>
          <a:p>
            <a:pPr eaLnBrk="1" hangingPunct="1">
              <a:buFontTx/>
              <a:buNone/>
              <a:defRPr/>
            </a:pPr>
            <a:r>
              <a:rPr lang="en-US" altLang="zh-CN" b="1" dirty="0"/>
              <a:t>	</a:t>
            </a:r>
            <a:r>
              <a:rPr lang="en-US" altLang="zh-CN" dirty="0"/>
              <a:t>20-stage pipeline</a:t>
            </a:r>
            <a:endParaRPr lang="en-US" altLang="zh-CN" dirty="0"/>
          </a:p>
          <a:p>
            <a:pPr eaLnBrk="1" hangingPunct="1">
              <a:buFontTx/>
              <a:buNone/>
              <a:defRPr/>
            </a:pPr>
            <a:r>
              <a:rPr lang="en-US" altLang="zh-CN" dirty="0"/>
              <a:t>	1 out of 5 instructions is a branch</a:t>
            </a:r>
            <a:endParaRPr lang="en-US" altLang="zh-CN" dirty="0"/>
          </a:p>
          <a:p>
            <a:pPr eaLnBrk="1" hangingPunct="1">
              <a:buFontTx/>
              <a:buNone/>
              <a:defRPr/>
            </a:pPr>
            <a:r>
              <a:rPr lang="en-US" altLang="zh-CN" dirty="0"/>
              <a:t>	5-instruction block ends with a branch</a:t>
            </a:r>
            <a:endParaRPr lang="en-US" altLang="zh-CN" dirty="0"/>
          </a:p>
          <a:p>
            <a:pPr eaLnBrk="1" hangingPunct="1">
              <a:defRPr/>
            </a:pPr>
            <a:r>
              <a:rPr lang="en-US" altLang="zh-CN" dirty="0"/>
              <a:t>How long to fetch 500 instructions given various prediction accuracy?</a:t>
            </a:r>
            <a:endParaRPr lang="en-US" altLang="zh-CN" dirty="0"/>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anose="05000000000000000000" pitchFamily="2" charset="2"/>
              </a:rPr>
              <a:t> 500 CC</a:t>
            </a:r>
            <a:endParaRPr lang="en-US" altLang="zh-CN" dirty="0"/>
          </a:p>
          <a:p>
            <a:pPr eaLnBrk="1" hangingPunct="1">
              <a:buFontTx/>
              <a:buNone/>
              <a:defRPr/>
            </a:pPr>
            <a:r>
              <a:rPr lang="en-US" altLang="zh-CN" dirty="0"/>
              <a:t>	99%: 500 + 20 x 1 = 520 CC</a:t>
            </a:r>
            <a:endParaRPr lang="en-US" altLang="zh-CN" dirty="0"/>
          </a:p>
          <a:p>
            <a:pPr eaLnBrk="1" hangingPunct="1">
              <a:buFontTx/>
              <a:buNone/>
              <a:defRPr/>
            </a:pPr>
            <a:r>
              <a:rPr lang="en-US" altLang="zh-CN" dirty="0"/>
              <a:t>	90%</a:t>
            </a:r>
            <a:endParaRPr lang="en-US" altLang="zh-CN"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p:txBody>
          <a:bodyPr/>
          <a:lstStyle/>
          <a:p>
            <a:pPr eaLnBrk="1" hangingPunct="1"/>
            <a:r>
              <a:rPr lang="en-US" altLang="zh-CN"/>
              <a:t>Branch Hazard: Solutions</a:t>
            </a:r>
            <a:endParaRPr lang="en-US" altLang="zh-CN"/>
          </a:p>
        </p:txBody>
      </p:sp>
      <p:sp>
        <p:nvSpPr>
          <p:cNvPr id="110595" name="Rectangle 3"/>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endParaRPr lang="en-US" altLang="zh-CN" b="1" dirty="0"/>
          </a:p>
          <a:p>
            <a:pPr eaLnBrk="1" hangingPunct="1">
              <a:buFontTx/>
              <a:buNone/>
              <a:defRPr/>
            </a:pPr>
            <a:r>
              <a:rPr lang="en-US" altLang="zh-CN" b="1" dirty="0"/>
              <a:t>	</a:t>
            </a:r>
            <a:r>
              <a:rPr lang="en-US" altLang="zh-CN" dirty="0"/>
              <a:t>20-stage pipeline</a:t>
            </a:r>
            <a:endParaRPr lang="en-US" altLang="zh-CN" dirty="0"/>
          </a:p>
          <a:p>
            <a:pPr eaLnBrk="1" hangingPunct="1">
              <a:buFontTx/>
              <a:buNone/>
              <a:defRPr/>
            </a:pPr>
            <a:r>
              <a:rPr lang="en-US" altLang="zh-CN" dirty="0"/>
              <a:t>	1 out of 5 instructions is a branch</a:t>
            </a:r>
            <a:endParaRPr lang="en-US" altLang="zh-CN" dirty="0"/>
          </a:p>
          <a:p>
            <a:pPr eaLnBrk="1" hangingPunct="1">
              <a:buFontTx/>
              <a:buNone/>
              <a:defRPr/>
            </a:pPr>
            <a:r>
              <a:rPr lang="en-US" altLang="zh-CN" dirty="0"/>
              <a:t>	5-instruction block ends with a branch</a:t>
            </a:r>
            <a:endParaRPr lang="en-US" altLang="zh-CN" dirty="0"/>
          </a:p>
          <a:p>
            <a:pPr eaLnBrk="1" hangingPunct="1">
              <a:defRPr/>
            </a:pPr>
            <a:r>
              <a:rPr lang="en-US" altLang="zh-CN" dirty="0"/>
              <a:t>How long to fetch 500 instructions given various prediction accuracy?</a:t>
            </a:r>
            <a:endParaRPr lang="en-US" altLang="zh-CN" dirty="0"/>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anose="05000000000000000000" pitchFamily="2" charset="2"/>
              </a:rPr>
              <a:t> 500 CC</a:t>
            </a:r>
            <a:endParaRPr lang="en-US" altLang="zh-CN" dirty="0"/>
          </a:p>
          <a:p>
            <a:pPr eaLnBrk="1" hangingPunct="1">
              <a:buFontTx/>
              <a:buNone/>
              <a:defRPr/>
            </a:pPr>
            <a:r>
              <a:rPr lang="en-US" altLang="zh-CN" dirty="0"/>
              <a:t>	99%: 500 + 20 x 1 = 520 CC</a:t>
            </a:r>
            <a:endParaRPr lang="en-US" altLang="zh-CN" dirty="0"/>
          </a:p>
          <a:p>
            <a:pPr eaLnBrk="1" hangingPunct="1">
              <a:buFontTx/>
              <a:buNone/>
              <a:defRPr/>
            </a:pPr>
            <a:r>
              <a:rPr lang="en-US" altLang="zh-CN" dirty="0"/>
              <a:t>	90%: 500 + 20 x 10 = 700 CC</a:t>
            </a:r>
            <a:endParaRPr lang="en-US" altLang="zh-CN"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Fetch Stage with BTB &amp; DP</a:t>
            </a:r>
            <a:endParaRPr lang="en-US" dirty="0">
              <a:latin typeface="+mn-lt"/>
            </a:endParaRPr>
          </a:p>
        </p:txBody>
      </p:sp>
      <p:sp>
        <p:nvSpPr>
          <p:cNvPr id="41" name="Text Box 2"/>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target address</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2" name="Rectangle 4"/>
          <p:cNvSpPr>
            <a:spLocks noChangeArrowheads="1"/>
          </p:cNvSpPr>
          <p:nvPr/>
        </p:nvSpPr>
        <p:spPr bwMode="auto">
          <a:xfrm>
            <a:off x="3157816" y="2069068"/>
            <a:ext cx="457200" cy="1524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3" name="Rectangle 5" descr="Dark upward diagonal"/>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4" name="Text Box 6"/>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Direction Predictor (taken?)</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5" name="Rectangle 7"/>
          <p:cNvSpPr>
            <a:spLocks noChangeArrowheads="1"/>
          </p:cNvSpPr>
          <p:nvPr/>
        </p:nvSpPr>
        <p:spPr bwMode="auto">
          <a:xfrm>
            <a:off x="3157816" y="4050268"/>
            <a:ext cx="2286000" cy="1905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6" name="Text Box 8"/>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rPr>
              <a:t>Cache of Target Addresses (BTB: Branch Target Buffer)</a:t>
            </a:r>
            <a:endParaRPr kumimoji="0" lang="en-US" altLang="en-US" sz="1800" b="0" i="0" u="none" strike="noStrike" kern="1200" cap="none" spc="0" normalizeH="0" baseline="0" noProof="0" dirty="0">
              <a:ln>
                <a:noFill/>
              </a:ln>
              <a:solidFill>
                <a:srgbClr val="00B0F0"/>
              </a:solidFill>
              <a:effectLst/>
              <a:uLnTx/>
              <a:uFillTx/>
              <a:latin typeface="Verdana" panose="020B0604030504040204"/>
              <a:ea typeface="MS PGothic" panose="020B0600070205080204" charset="-128"/>
              <a:cs typeface="+mn-cs"/>
            </a:endParaRPr>
          </a:p>
        </p:txBody>
      </p:sp>
      <p:sp>
        <p:nvSpPr>
          <p:cNvPr id="47" name="Rectangle 9" descr="Dark upward diagonal"/>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48" name="Rectangle 10"/>
          <p:cNvSpPr>
            <a:spLocks noChangeArrowheads="1"/>
          </p:cNvSpPr>
          <p:nvPr/>
        </p:nvSpPr>
        <p:spPr bwMode="auto">
          <a:xfrm>
            <a:off x="274916" y="3593068"/>
            <a:ext cx="12192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Program</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Counter</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49" name="Line 14"/>
          <p:cNvSpPr>
            <a:spLocks noChangeShapeType="1"/>
          </p:cNvSpPr>
          <p:nvPr/>
        </p:nvSpPr>
        <p:spPr bwMode="auto">
          <a:xfrm flipV="1">
            <a:off x="1494116" y="3516868"/>
            <a:ext cx="955675"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0" name="Line 15"/>
          <p:cNvSpPr>
            <a:spLocks noChangeShapeType="1"/>
          </p:cNvSpPr>
          <p:nvPr/>
        </p:nvSpPr>
        <p:spPr bwMode="auto">
          <a:xfrm>
            <a:off x="2408516" y="3516868"/>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1" name="Line 16"/>
          <p:cNvSpPr>
            <a:spLocks noChangeShapeType="1"/>
          </p:cNvSpPr>
          <p:nvPr/>
        </p:nvSpPr>
        <p:spPr bwMode="auto">
          <a:xfrm flipV="1">
            <a:off x="2713316" y="2450068"/>
            <a:ext cx="0" cy="106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2" name="Line 17"/>
          <p:cNvSpPr>
            <a:spLocks noChangeShapeType="1"/>
          </p:cNvSpPr>
          <p:nvPr/>
        </p:nvSpPr>
        <p:spPr bwMode="auto">
          <a:xfrm>
            <a:off x="2713316" y="24500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3" name="Line 18"/>
          <p:cNvSpPr>
            <a:spLocks noChangeShapeType="1"/>
          </p:cNvSpPr>
          <p:nvPr/>
        </p:nvSpPr>
        <p:spPr bwMode="auto">
          <a:xfrm>
            <a:off x="1494116" y="3897868"/>
            <a:ext cx="121920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4" name="Line 19"/>
          <p:cNvSpPr>
            <a:spLocks noChangeShapeType="1"/>
          </p:cNvSpPr>
          <p:nvPr/>
        </p:nvSpPr>
        <p:spPr bwMode="auto">
          <a:xfrm>
            <a:off x="2713316" y="5345668"/>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5" name="Line 20"/>
          <p:cNvSpPr>
            <a:spLocks noChangeShapeType="1"/>
          </p:cNvSpPr>
          <p:nvPr/>
        </p:nvSpPr>
        <p:spPr bwMode="auto">
          <a:xfrm>
            <a:off x="6980516" y="2754868"/>
            <a:ext cx="0" cy="1447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6" name="Line 21"/>
          <p:cNvSpPr>
            <a:spLocks noChangeShapeType="1"/>
          </p:cNvSpPr>
          <p:nvPr/>
        </p:nvSpPr>
        <p:spPr bwMode="auto">
          <a:xfrm>
            <a:off x="6980516" y="2754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7" name="Line 22"/>
          <p:cNvSpPr>
            <a:spLocks noChangeShapeType="1"/>
          </p:cNvSpPr>
          <p:nvPr/>
        </p:nvSpPr>
        <p:spPr bwMode="auto">
          <a:xfrm flipV="1">
            <a:off x="6980516" y="3897868"/>
            <a:ext cx="38100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8" name="Line 23"/>
          <p:cNvSpPr>
            <a:spLocks noChangeShapeType="1"/>
          </p:cNvSpPr>
          <p:nvPr/>
        </p:nvSpPr>
        <p:spPr bwMode="auto">
          <a:xfrm>
            <a:off x="7361516" y="3059668"/>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59" name="Line 24"/>
          <p:cNvSpPr>
            <a:spLocks noChangeShapeType="1"/>
          </p:cNvSpPr>
          <p:nvPr/>
        </p:nvSpPr>
        <p:spPr bwMode="auto">
          <a:xfrm>
            <a:off x="5456516" y="5345668"/>
            <a:ext cx="838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0" name="Line 25"/>
          <p:cNvSpPr>
            <a:spLocks noChangeShapeType="1"/>
          </p:cNvSpPr>
          <p:nvPr/>
        </p:nvSpPr>
        <p:spPr bwMode="auto">
          <a:xfrm flipV="1">
            <a:off x="6294716" y="39740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1" name="Line 26"/>
          <p:cNvSpPr>
            <a:spLocks noChangeShapeType="1"/>
          </p:cNvSpPr>
          <p:nvPr/>
        </p:nvSpPr>
        <p:spPr bwMode="auto">
          <a:xfrm>
            <a:off x="6294716" y="3974068"/>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2" name="Line 27"/>
          <p:cNvSpPr>
            <a:spLocks noChangeShapeType="1"/>
          </p:cNvSpPr>
          <p:nvPr/>
        </p:nvSpPr>
        <p:spPr bwMode="auto">
          <a:xfrm>
            <a:off x="6294716" y="3207306"/>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3" name="Text Box 28"/>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panose="020B0604030504040204"/>
                <a:ea typeface="MS PGothic" panose="020B0600070205080204"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 size</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4" name="Text Box 29"/>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taken?</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5" name="Line 30"/>
          <p:cNvSpPr>
            <a:spLocks noChangeShapeType="1"/>
          </p:cNvSpPr>
          <p:nvPr/>
        </p:nvSpPr>
        <p:spPr bwMode="auto">
          <a:xfrm>
            <a:off x="7361516" y="3440668"/>
            <a:ext cx="838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6" name="Text Box 31"/>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7" name="Text Box 32"/>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Next Fetch</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rPr>
              <a:t>Address</a:t>
            </a:r>
            <a:endParaRPr kumimoji="0" lang="en-US" altLang="en-US" sz="1800" b="0" i="0" u="none" strike="noStrike" kern="1200" cap="none" spc="0" normalizeH="0" baseline="0" noProof="0" dirty="0">
              <a:ln>
                <a:noFill/>
              </a:ln>
              <a:solidFill>
                <a:srgbClr val="000000"/>
              </a:solidFill>
              <a:effectLst/>
              <a:uLnTx/>
              <a:uFillTx/>
              <a:latin typeface="Verdana" panose="020B0604030504040204"/>
              <a:ea typeface="MS PGothic" panose="020B0600070205080204" charset="-128"/>
              <a:cs typeface="+mn-cs"/>
            </a:endParaRPr>
          </a:p>
        </p:txBody>
      </p:sp>
      <p:sp>
        <p:nvSpPr>
          <p:cNvPr id="68" name="AutoShape 33"/>
          <p:cNvSpPr>
            <a:spLocks noChangeArrowheads="1"/>
          </p:cNvSpPr>
          <p:nvPr/>
        </p:nvSpPr>
        <p:spPr bwMode="auto">
          <a:xfrm>
            <a:off x="5650191" y="2297668"/>
            <a:ext cx="533400" cy="533400"/>
          </a:xfrm>
          <a:prstGeom prst="flowChartDelay">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69" name="Line 34"/>
          <p:cNvSpPr>
            <a:spLocks noChangeShapeType="1"/>
          </p:cNvSpPr>
          <p:nvPr/>
        </p:nvSpPr>
        <p:spPr bwMode="auto">
          <a:xfrm>
            <a:off x="3592791" y="2450068"/>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0" name="Line 35"/>
          <p:cNvSpPr>
            <a:spLocks noChangeShapeType="1"/>
          </p:cNvSpPr>
          <p:nvPr/>
        </p:nvSpPr>
        <p:spPr bwMode="auto">
          <a:xfrm>
            <a:off x="6155016" y="2526268"/>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1" name="Line 36"/>
          <p:cNvSpPr>
            <a:spLocks noChangeShapeType="1"/>
          </p:cNvSpPr>
          <p:nvPr/>
        </p:nvSpPr>
        <p:spPr bwMode="auto">
          <a:xfrm>
            <a:off x="7212291" y="252626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2" name="Line 37"/>
          <p:cNvSpPr>
            <a:spLocks noChangeShapeType="1"/>
          </p:cNvSpPr>
          <p:nvPr/>
        </p:nvSpPr>
        <p:spPr bwMode="auto">
          <a:xfrm flipV="1">
            <a:off x="4049991" y="2678668"/>
            <a:ext cx="0" cy="1371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3" name="Line 38"/>
          <p:cNvSpPr>
            <a:spLocks noChangeShapeType="1"/>
          </p:cNvSpPr>
          <p:nvPr/>
        </p:nvSpPr>
        <p:spPr bwMode="auto">
          <a:xfrm>
            <a:off x="4049991" y="2678668"/>
            <a:ext cx="1600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4" name="Text Box 39"/>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rPr>
              <a:t>hit?</a:t>
            </a: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5" name="Oval 43"/>
          <p:cNvSpPr>
            <a:spLocks noChangeArrowheads="1"/>
          </p:cNvSpPr>
          <p:nvPr/>
        </p:nvSpPr>
        <p:spPr bwMode="auto">
          <a:xfrm>
            <a:off x="87591" y="3516868"/>
            <a:ext cx="1676400" cy="685800"/>
          </a:xfrm>
          <a:prstGeom prst="ellipse">
            <a:avLst/>
          </a:prstGeom>
          <a:noFill/>
          <a:ln w="34925">
            <a:solidFill>
              <a:srgbClr val="92D05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76" name="Text Box 44"/>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address of the </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rPr>
              <a:t>current branch</a:t>
            </a:r>
            <a:endParaRPr kumimoji="0" lang="en-US" altLang="en-US" sz="1800" b="0" i="0" u="none" strike="noStrike" kern="1200" cap="none" spc="0" normalizeH="0" baseline="0" noProof="0" dirty="0">
              <a:ln>
                <a:noFill/>
              </a:ln>
              <a:solidFill>
                <a:srgbClr val="92D050"/>
              </a:solidFill>
              <a:effectLst/>
              <a:uLnTx/>
              <a:uFillTx/>
              <a:latin typeface="Verdana" panose="020B0604030504040204"/>
              <a:ea typeface="MS PGothic" panose="020B0600070205080204" charset="-128"/>
              <a:cs typeface="+mn-cs"/>
            </a:endParaRPr>
          </a:p>
        </p:txBody>
      </p:sp>
      <p:sp>
        <p:nvSpPr>
          <p:cNvPr id="77" name="Line 45"/>
          <p:cNvSpPr>
            <a:spLocks noChangeShapeType="1"/>
          </p:cNvSpPr>
          <p:nvPr/>
        </p:nvSpPr>
        <p:spPr bwMode="auto">
          <a:xfrm flipV="1">
            <a:off x="697191" y="4202668"/>
            <a:ext cx="228600" cy="381000"/>
          </a:xfrm>
          <a:prstGeom prst="line">
            <a:avLst/>
          </a:prstGeom>
          <a:noFill/>
          <a:ln w="31750">
            <a:solidFill>
              <a:srgbClr val="92D05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S PGothic" panose="020B0600070205080204" charset="-128"/>
              <a:cs typeface="+mn-cs"/>
            </a:endParaRPr>
          </a:p>
        </p:txBody>
      </p:sp>
      <p:sp>
        <p:nvSpPr>
          <p:cNvPr id="80" name="TextBox 21"/>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altLang="zh-CN"/>
              <a:t>Review</a:t>
            </a:r>
            <a:endParaRPr lang="en-US" altLang="zh-CN"/>
          </a:p>
        </p:txBody>
      </p:sp>
      <p:sp>
        <p:nvSpPr>
          <p:cNvPr id="272386" name="Rectangle 3"/>
          <p:cNvSpPr>
            <a:spLocks noGrp="1" noChangeArrowheads="1"/>
          </p:cNvSpPr>
          <p:nvPr>
            <p:ph type="body" idx="1"/>
          </p:nvPr>
        </p:nvSpPr>
        <p:spPr>
          <a:xfrm>
            <a:off x="457200" y="1600200"/>
            <a:ext cx="8686800" cy="4525963"/>
          </a:xfrm>
        </p:spPr>
        <p:txBody>
          <a:bodyPr/>
          <a:lstStyle/>
          <a:p>
            <a:pPr eaLnBrk="1" hangingPunct="1"/>
            <a:r>
              <a:rPr lang="en-US" altLang="zh-CN" dirty="0"/>
              <a:t>Integer &amp; floating-point pipelining</a:t>
            </a:r>
            <a:endParaRPr lang="en-US" altLang="zh-CN" dirty="0"/>
          </a:p>
          <a:p>
            <a:pPr eaLnBrk="1" hangingPunct="1"/>
            <a:r>
              <a:rPr lang="en-US" altLang="zh-CN" dirty="0"/>
              <a:t>Out-of-order execution</a:t>
            </a:r>
            <a:endParaRPr lang="en-US" altLang="zh-CN" dirty="0"/>
          </a:p>
          <a:p>
            <a:pPr eaLnBrk="1" hangingPunct="1"/>
            <a:r>
              <a:rPr lang="en-US" altLang="zh-CN" dirty="0"/>
              <a:t>Hazard &amp; forwarding</a:t>
            </a:r>
            <a:endParaRPr lang="en-US" altLang="zh-CN" dirty="0"/>
          </a:p>
          <a:p>
            <a:pPr eaLnBrk="1" hangingPunct="1"/>
            <a:r>
              <a:rPr lang="en-US" altLang="zh-CN" dirty="0"/>
              <a:t>Static scheduling</a:t>
            </a:r>
            <a:endParaRPr lang="en-US" altLang="zh-CN"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endParaRPr lang="en-US" altLang="zh-CN" dirty="0">
              <a:solidFill>
                <a:schemeClr val="bg2"/>
              </a:solidFill>
            </a:endParaRPr>
          </a:p>
        </p:txBody>
      </p:sp>
      <p:pic>
        <p:nvPicPr>
          <p:cNvPr id="6" name="Picture 5"/>
          <p:cNvPicPr>
            <a:picLocks noChangeAspect="1"/>
          </p:cNvPicPr>
          <p:nvPr/>
        </p:nvPicPr>
        <p:blipFill>
          <a:blip r:embed="rId1"/>
          <a:stretch>
            <a:fillRect/>
          </a:stretch>
        </p:blipFill>
        <p:spPr>
          <a:xfrm>
            <a:off x="0" y="1047750"/>
            <a:ext cx="3857625" cy="4750770"/>
          </a:xfrm>
          <a:prstGeom prst="rect">
            <a:avLst/>
          </a:prstGeom>
        </p:spPr>
      </p:pic>
      <p:sp>
        <p:nvSpPr>
          <p:cNvPr id="4" name="Rectangle 5"/>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r" eaLnBrk="1" hangingPunct="1"/>
            <a:r>
              <a:rPr lang="en-US" altLang="zh-CN" kern="0" dirty="0"/>
              <a:t>Chapter 3.1-3.2</a:t>
            </a:r>
            <a:endParaRPr lang="en-US" altLang="zh-CN" kern="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3"/>
          <p:cNvSpPr>
            <a:spLocks noGrp="1" noChangeArrowheads="1"/>
          </p:cNvSpPr>
          <p:nvPr>
            <p:ph type="title"/>
          </p:nvPr>
        </p:nvSpPr>
        <p:spPr>
          <a:xfrm>
            <a:off x="3962400" y="2971800"/>
            <a:ext cx="5181600" cy="1143000"/>
          </a:xfrm>
          <a:noFill/>
        </p:spPr>
        <p:txBody>
          <a:bodyPr/>
          <a:lstStyle/>
          <a:p>
            <a:pPr algn="l" eaLnBrk="1" hangingPunct="1"/>
            <a:r>
              <a:rPr lang="en-US" altLang="zh-CN" sz="4000"/>
              <a:t>Chapter 4</a:t>
            </a:r>
            <a:endParaRPr lang="en-US" altLang="zh-CN" sz="4000"/>
          </a:p>
        </p:txBody>
      </p:sp>
      <p:sp>
        <p:nvSpPr>
          <p:cNvPr id="4" name="Rectangle 3"/>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further reading</a:t>
            </a:r>
            <a:endParaRPr kumimoji="0" lang="en-US" altLang="zh-CN" sz="4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pic>
        <p:nvPicPr>
          <p:cNvPr id="2785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47750"/>
            <a:ext cx="3884613"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p:cNvSpPr>
            <a:spLocks noGrp="1" noChangeArrowheads="1"/>
          </p:cNvSpPr>
          <p:nvPr>
            <p:ph type="title"/>
          </p:nvPr>
        </p:nvSpPr>
        <p:spPr>
          <a:xfrm>
            <a:off x="3962400" y="2971800"/>
            <a:ext cx="5181600" cy="1143000"/>
          </a:xfrm>
          <a:noFill/>
        </p:spPr>
        <p:txBody>
          <a:bodyPr/>
          <a:lstStyle/>
          <a:p>
            <a:pPr algn="l" eaLnBrk="1" hangingPunct="1"/>
            <a:r>
              <a:rPr lang="en-US" altLang="zh-CN" sz="4000"/>
              <a:t>Chapters 5&amp;6</a:t>
            </a:r>
            <a:endParaRPr lang="en-US" altLang="zh-CN" sz="4000"/>
          </a:p>
        </p:txBody>
      </p:sp>
      <p:sp>
        <p:nvSpPr>
          <p:cNvPr id="4" name="Rectangle 3"/>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rPr>
              <a:t>further reading</a:t>
            </a:r>
            <a:endParaRPr kumimoji="0" lang="en-US" altLang="zh-CN" sz="4000" b="1" i="0" u="none" strike="noStrike" kern="0" cap="none" spc="0" normalizeH="0" baseline="0" noProof="0" dirty="0">
              <a:ln>
                <a:noFill/>
              </a:ln>
              <a:solidFill>
                <a:srgbClr val="00B0F0"/>
              </a:solidFill>
              <a:effectLst/>
              <a:uLnTx/>
              <a:uFillTx/>
              <a:latin typeface="Verdana" panose="020B0604030504040204"/>
              <a:ea typeface="宋体" panose="02010600030101010101" pitchFamily="2" charset="-122"/>
              <a:cs typeface="+mj-cs"/>
            </a:endParaRPr>
          </a:p>
        </p:txBody>
      </p:sp>
      <p:pic>
        <p:nvPicPr>
          <p:cNvPr id="2805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47750"/>
            <a:ext cx="38735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a:hlinkClick r:id="rId1"/>
              </a:rPr>
              <a:t>Static Branch Prediction</a:t>
            </a:r>
            <a:r>
              <a:rPr lang="en-US" dirty="0"/>
              <a:t> by Onur Mutlu</a:t>
            </a:r>
            <a:endParaRPr lang="en-US" dirty="0"/>
          </a:p>
          <a:p>
            <a:r>
              <a:rPr lang="en-US" dirty="0"/>
              <a:t>Appendix C – Pipelining</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p:cNvSpPr>
            <a:spLocks noGrp="1" noChangeArrowheads="1"/>
          </p:cNvSpPr>
          <p:nvPr>
            <p:ph idx="1"/>
          </p:nvPr>
        </p:nvSpPr>
        <p:spPr>
          <a:xfrm>
            <a:off x="457200" y="1600200"/>
            <a:ext cx="8686800" cy="4525963"/>
          </a:xfrm>
        </p:spPr>
        <p:txBody>
          <a:bodyPr/>
          <a:lstStyle/>
          <a:p>
            <a:r>
              <a:rPr lang="en-US" altLang="zh-CN"/>
              <a:t>Average - faster</a:t>
            </a:r>
            <a:endParaRPr lang="en-US" altLang="zh-CN"/>
          </a:p>
          <a:p>
            <a:r>
              <a:rPr lang="en-US" altLang="zh-CN"/>
              <a:t>Individual – slower </a:t>
            </a:r>
            <a:r>
              <a:rPr lang="en-US" altLang="zh-CN" i="1"/>
              <a:t>(service time)</a:t>
            </a:r>
            <a:endParaRPr lang="en-US" altLang="zh-CN" i="1"/>
          </a:p>
          <a:p>
            <a:pPr>
              <a:buFontTx/>
              <a:buNone/>
            </a:pPr>
            <a:r>
              <a:rPr lang="en-US" altLang="zh-CN" i="1"/>
              <a:t>		but much less time in queue</a:t>
            </a:r>
            <a:endParaRPr lang="en-US" altLang="zh-CN" i="1"/>
          </a:p>
          <a:p>
            <a:pPr>
              <a:buFontTx/>
              <a:buNone/>
            </a:pPr>
            <a:endParaRPr lang="en-US" altLang="zh-CN" i="1"/>
          </a:p>
          <a:p>
            <a:r>
              <a:rPr lang="en-US" altLang="zh-CN"/>
              <a:t>Individual – faster: queue + service</a:t>
            </a:r>
            <a:r>
              <a:rPr lang="en-US" altLang="zh-CN" i="1"/>
              <a:t> </a:t>
            </a:r>
            <a:endParaRPr lang="en-US" altLang="zh-CN" i="1"/>
          </a:p>
          <a:p>
            <a:endParaRPr lang="zh-CN" altLang="en-US"/>
          </a:p>
        </p:txBody>
      </p:sp>
      <p:sp>
        <p:nvSpPr>
          <p:cNvPr id="4" name="标题 1"/>
          <p:cNvSpPr txBox="1"/>
          <p:nvPr/>
        </p:nvSpPr>
        <p:spPr bwMode="auto">
          <a:xfrm>
            <a:off x="3200400" y="273050"/>
            <a:ext cx="5943600" cy="11430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47107"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a:xfrm>
            <a:off x="0" y="2590800"/>
            <a:ext cx="9144000" cy="1143000"/>
          </a:xfrm>
        </p:spPr>
        <p:txBody>
          <a:bodyPr/>
          <a:lstStyle/>
          <a:p>
            <a:pPr eaLnBrk="1" hangingPunct="1"/>
            <a:r>
              <a:rPr lang="en-US" altLang="zh-CN" sz="9600"/>
              <a:t>?</a:t>
            </a:r>
            <a:endParaRPr lang="en-US" altLang="zh-CN" sz="96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09"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0"/>
            <a:ext cx="9144000" cy="990600"/>
          </a:xfrm>
          <a:prstGeom prst="rect">
            <a:avLst/>
          </a:prstGeom>
          <a:noFill/>
          <a:ln w="9525">
            <a:noFill/>
            <a:miter lim="800000"/>
          </a:ln>
        </p:spPr>
        <p:txBody>
          <a:bodyPr anchor="ctr"/>
          <a:lstStyle/>
          <a:p>
            <a:pPr algn="r" eaLnBrk="1" hangingPunct="1">
              <a:defRPr/>
            </a:pPr>
            <a:r>
              <a:rPr lang="en-US" altLang="zh-CN" sz="6600" b="1" kern="0" dirty="0">
                <a:solidFill>
                  <a:srgbClr val="00B0F0"/>
                </a:solidFill>
                <a:latin typeface="+mj-lt"/>
                <a:ea typeface="+mj-ea"/>
                <a:cs typeface="+mj-cs"/>
              </a:rPr>
              <a:t>Thank You</a:t>
            </a:r>
            <a:endParaRPr lang="en-US" altLang="zh-CN" sz="6600" b="1" kern="0" dirty="0">
              <a:solidFill>
                <a:srgbClr val="00B0F0"/>
              </a:solidFill>
              <a:latin typeface="+mj-lt"/>
              <a:ea typeface="+mj-ea"/>
              <a:cs typeface="+mj-cs"/>
            </a:endParaRPr>
          </a:p>
        </p:txBody>
      </p:sp>
      <p:sp>
        <p:nvSpPr>
          <p:cNvPr id="6" name="Rectangle 2"/>
          <p:cNvSpPr txBox="1">
            <a:spLocks noChangeArrowheads="1"/>
          </p:cNvSpPr>
          <p:nvPr/>
        </p:nvSpPr>
        <p:spPr bwMode="auto">
          <a:xfrm>
            <a:off x="457200" y="990600"/>
            <a:ext cx="8686800" cy="838200"/>
          </a:xfrm>
          <a:prstGeom prst="rect">
            <a:avLst/>
          </a:prstGeom>
          <a:noFill/>
          <a:ln w="9525">
            <a:noFill/>
            <a:miter lim="800000"/>
          </a:ln>
        </p:spPr>
        <p:txBody>
          <a:bodyPr anchor="ctr"/>
          <a:lstStyle/>
          <a:p>
            <a:pPr algn="r" eaLnBrk="1" hangingPunct="1">
              <a:defRPr/>
            </a:pPr>
            <a:r>
              <a:rPr lang="en-US" altLang="zh-CN" sz="6600" b="1" kern="0" dirty="0">
                <a:solidFill>
                  <a:srgbClr val="00B0F0"/>
                </a:solidFill>
                <a:latin typeface="微软雅黑" panose="020B0503020204020204" charset="-122"/>
                <a:ea typeface="微软雅黑" panose="020B0503020204020204" charset="-122"/>
                <a:cs typeface="+mj-cs"/>
              </a:rPr>
              <a:t>be empathetic</a:t>
            </a:r>
            <a:endParaRPr lang="en-US" altLang="zh-CN" sz="6600" b="1" kern="0" dirty="0">
              <a:solidFill>
                <a:srgbClr val="00B0F0"/>
              </a:solidFill>
              <a:latin typeface="微软雅黑" panose="020B0503020204020204" charset="-122"/>
              <a:ea typeface="微软雅黑" panose="020B0503020204020204" charset="-122"/>
              <a:cs typeface="+mj-cs"/>
            </a:endParaRPr>
          </a:p>
        </p:txBody>
      </p:sp>
      <p:sp>
        <p:nvSpPr>
          <p:cNvPr id="7" name="Rectangle 2"/>
          <p:cNvSpPr txBox="1">
            <a:spLocks noChangeArrowheads="1"/>
          </p:cNvSpPr>
          <p:nvPr/>
        </p:nvSpPr>
        <p:spPr bwMode="auto">
          <a:xfrm>
            <a:off x="0" y="6019800"/>
            <a:ext cx="9144000" cy="838200"/>
          </a:xfrm>
          <a:prstGeom prst="rect">
            <a:avLst/>
          </a:prstGeom>
          <a:noFill/>
          <a:ln w="9525">
            <a:noFill/>
            <a:miter lim="800000"/>
          </a:ln>
        </p:spPr>
        <p:txBody>
          <a:bodyPr anchor="ctr"/>
          <a:lstStyle/>
          <a:p>
            <a:pPr algn="r" eaLnBrk="1" hangingPunct="1">
              <a:defRPr/>
            </a:pPr>
            <a:r>
              <a:rPr lang="en-US" altLang="zh-CN" sz="2600" kern="0" dirty="0">
                <a:solidFill>
                  <a:schemeClr val="bg1"/>
                </a:solidFill>
                <a:latin typeface="微软雅黑" panose="020B0503020204020204" charset="-122"/>
                <a:ea typeface="微软雅黑" panose="020B0503020204020204" charset="-122"/>
                <a:cs typeface="+mj-cs"/>
              </a:rPr>
              <a:t>every face along the boulevard</a:t>
            </a:r>
            <a:endParaRPr lang="en-US" altLang="zh-CN" sz="2600" kern="0" dirty="0">
              <a:solidFill>
                <a:schemeClr val="bg1"/>
              </a:solidFill>
              <a:latin typeface="微软雅黑" panose="020B0503020204020204" charset="-122"/>
              <a:ea typeface="微软雅黑" panose="020B0503020204020204" charset="-122"/>
              <a:cs typeface="+mj-cs"/>
            </a:endParaRPr>
          </a:p>
          <a:p>
            <a:pPr algn="r" eaLnBrk="1" hangingPunct="1">
              <a:defRPr/>
            </a:pPr>
            <a:r>
              <a:rPr lang="en-US" altLang="zh-CN" sz="2600" kern="0" dirty="0">
                <a:solidFill>
                  <a:schemeClr val="bg1"/>
                </a:solidFill>
                <a:latin typeface="微软雅黑" panose="020B0503020204020204" charset="-122"/>
                <a:ea typeface="微软雅黑" panose="020B0503020204020204" charset="-122"/>
                <a:cs typeface="+mj-cs"/>
              </a:rPr>
              <a:t>is a dreamer just like you</a:t>
            </a:r>
            <a:endParaRPr lang="en-US" altLang="zh-CN" sz="2600" kern="0" dirty="0">
              <a:solidFill>
                <a:schemeClr val="bg1"/>
              </a:solidFill>
              <a:latin typeface="微软雅黑" panose="020B0503020204020204" charset="-122"/>
              <a:ea typeface="微软雅黑" panose="020B0503020204020204" charset="-122"/>
              <a:cs typeface="+mj-cs"/>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标题 1"/>
          <p:cNvSpPr>
            <a:spLocks noGrp="1" noChangeArrowheads="1"/>
          </p:cNvSpPr>
          <p:nvPr>
            <p:ph type="title"/>
          </p:nvPr>
        </p:nvSpPr>
        <p:spPr/>
        <p:txBody>
          <a:bodyPr/>
          <a:lstStyle/>
          <a:p>
            <a:r>
              <a:rPr lang="en-US" altLang="zh-CN"/>
              <a:t>#What’s More</a:t>
            </a:r>
            <a:endParaRPr lang="zh-CN" altLang="en-US"/>
          </a:p>
        </p:txBody>
      </p:sp>
      <p:sp>
        <p:nvSpPr>
          <p:cNvPr id="301058" name="内容占位符 2"/>
          <p:cNvSpPr>
            <a:spLocks noGrp="1" noChangeArrowheads="1"/>
          </p:cNvSpPr>
          <p:nvPr>
            <p:ph idx="1"/>
          </p:nvPr>
        </p:nvSpPr>
        <p:spPr>
          <a:xfrm>
            <a:off x="457200" y="1600200"/>
            <a:ext cx="8534400" cy="4525963"/>
          </a:xfrm>
        </p:spPr>
        <p:txBody>
          <a:bodyPr/>
          <a:lstStyle/>
          <a:p>
            <a:r>
              <a:rPr lang="en-US" altLang="zh-CN" dirty="0">
                <a:hlinkClick r:id="rId1"/>
              </a:rPr>
              <a:t>What Matters More than Your Talents? </a:t>
            </a:r>
            <a:r>
              <a:rPr lang="en-US" altLang="zh-CN" dirty="0"/>
              <a:t>by Jeff Bezos</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(classic) laundry example</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zh-CN"/>
              <a:t>Laundry Example</a:t>
            </a:r>
            <a:endParaRPr lang="en-US" altLang="zh-CN"/>
          </a:p>
        </p:txBody>
      </p:sp>
      <p:sp>
        <p:nvSpPr>
          <p:cNvPr id="50178" name="Rectangle 3"/>
          <p:cNvSpPr>
            <a:spLocks noGrp="1" noChangeArrowheads="1"/>
          </p:cNvSpPr>
          <p:nvPr>
            <p:ph type="body" idx="1"/>
          </p:nvPr>
        </p:nvSpPr>
        <p:spPr/>
        <p:txBody>
          <a:bodyPr/>
          <a:lstStyle/>
          <a:p>
            <a:pPr eaLnBrk="1" hangingPunct="1">
              <a:buFontTx/>
              <a:buNone/>
            </a:pPr>
            <a:r>
              <a:rPr lang="en-US" altLang="zh-CN" b="1"/>
              <a:t>A</a:t>
            </a:r>
            <a:r>
              <a:rPr lang="en-US" altLang="zh-CN"/>
              <a:t>nn, </a:t>
            </a:r>
            <a:r>
              <a:rPr lang="en-US" altLang="zh-CN" b="1"/>
              <a:t>B</a:t>
            </a:r>
            <a:r>
              <a:rPr lang="en-US" altLang="zh-CN"/>
              <a:t>rian, </a:t>
            </a:r>
            <a:r>
              <a:rPr lang="en-US" altLang="zh-CN" b="1"/>
              <a:t>C</a:t>
            </a:r>
            <a:r>
              <a:rPr lang="en-US" altLang="zh-CN"/>
              <a:t>athy, </a:t>
            </a:r>
            <a:r>
              <a:rPr lang="en-US" altLang="zh-CN" b="1"/>
              <a:t>D</a:t>
            </a:r>
            <a:r>
              <a:rPr lang="en-US" altLang="zh-CN"/>
              <a:t>ave</a:t>
            </a:r>
            <a:endParaRPr lang="en-US" altLang="zh-CN"/>
          </a:p>
          <a:p>
            <a:pPr eaLnBrk="1" hangingPunct="1">
              <a:buFontTx/>
              <a:buNone/>
            </a:pPr>
            <a:r>
              <a:rPr lang="en-US" altLang="zh-CN"/>
              <a:t>Each has one load of clothes to</a:t>
            </a:r>
            <a:endParaRPr lang="en-US" altLang="zh-CN"/>
          </a:p>
          <a:p>
            <a:pPr eaLnBrk="1" hangingPunct="1">
              <a:buFontTx/>
              <a:buNone/>
            </a:pPr>
            <a:r>
              <a:rPr lang="en-US" altLang="zh-CN"/>
              <a:t>wash,    dry,    fold.</a:t>
            </a:r>
            <a:endParaRPr lang="en-US" altLang="zh-CN"/>
          </a:p>
        </p:txBody>
      </p:sp>
      <p:grpSp>
        <p:nvGrpSpPr>
          <p:cNvPr id="50179" name="Group 17"/>
          <p:cNvGrpSpPr/>
          <p:nvPr/>
        </p:nvGrpSpPr>
        <p:grpSpPr bwMode="auto">
          <a:xfrm>
            <a:off x="2286000" y="3429000"/>
            <a:ext cx="673100" cy="800100"/>
            <a:chOff x="4228" y="2820"/>
            <a:chExt cx="424" cy="504"/>
          </a:xfrm>
        </p:grpSpPr>
        <p:grpSp>
          <p:nvGrpSpPr>
            <p:cNvPr id="50199" name="Group 18"/>
            <p:cNvGrpSpPr/>
            <p:nvPr/>
          </p:nvGrpSpPr>
          <p:grpSpPr bwMode="auto">
            <a:xfrm>
              <a:off x="4228" y="2820"/>
              <a:ext cx="424" cy="504"/>
              <a:chOff x="4228" y="2820"/>
              <a:chExt cx="424" cy="504"/>
            </a:xfrm>
          </p:grpSpPr>
          <p:sp>
            <p:nvSpPr>
              <p:cNvPr id="5020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20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80" name="Group 23"/>
          <p:cNvGrpSpPr/>
          <p:nvPr/>
        </p:nvGrpSpPr>
        <p:grpSpPr bwMode="auto">
          <a:xfrm>
            <a:off x="3733800" y="3505200"/>
            <a:ext cx="661988" cy="649288"/>
            <a:chOff x="4319" y="3408"/>
            <a:chExt cx="417" cy="409"/>
          </a:xfrm>
        </p:grpSpPr>
        <p:grpSp>
          <p:nvGrpSpPr>
            <p:cNvPr id="50191" name="Group 24"/>
            <p:cNvGrpSpPr/>
            <p:nvPr/>
          </p:nvGrpSpPr>
          <p:grpSpPr bwMode="auto">
            <a:xfrm>
              <a:off x="4321" y="3601"/>
              <a:ext cx="415" cy="216"/>
              <a:chOff x="4321" y="3601"/>
              <a:chExt cx="415" cy="216"/>
            </a:xfrm>
          </p:grpSpPr>
          <p:sp>
            <p:nvSpPr>
              <p:cNvPr id="5019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92" name="Group 29"/>
            <p:cNvGrpSpPr/>
            <p:nvPr/>
          </p:nvGrpSpPr>
          <p:grpSpPr bwMode="auto">
            <a:xfrm>
              <a:off x="4319" y="3408"/>
              <a:ext cx="217" cy="409"/>
              <a:chOff x="4319" y="3408"/>
              <a:chExt cx="217" cy="409"/>
            </a:xfrm>
          </p:grpSpPr>
          <p:sp>
            <p:nvSpPr>
              <p:cNvPr id="5019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0181" name="Group 32"/>
          <p:cNvGrpSpPr/>
          <p:nvPr/>
        </p:nvGrpSpPr>
        <p:grpSpPr bwMode="auto">
          <a:xfrm>
            <a:off x="685800" y="3429000"/>
            <a:ext cx="673100" cy="800100"/>
            <a:chOff x="4212" y="2144"/>
            <a:chExt cx="424" cy="504"/>
          </a:xfrm>
        </p:grpSpPr>
        <p:grpSp>
          <p:nvGrpSpPr>
            <p:cNvPr id="50185" name="Group 33"/>
            <p:cNvGrpSpPr/>
            <p:nvPr/>
          </p:nvGrpSpPr>
          <p:grpSpPr bwMode="auto">
            <a:xfrm>
              <a:off x="4212" y="2144"/>
              <a:ext cx="424" cy="504"/>
              <a:chOff x="4212" y="2144"/>
              <a:chExt cx="424" cy="504"/>
            </a:xfrm>
          </p:grpSpPr>
          <p:grpSp>
            <p:nvGrpSpPr>
              <p:cNvPr id="50187" name="Group 34"/>
              <p:cNvGrpSpPr/>
              <p:nvPr/>
            </p:nvGrpSpPr>
            <p:grpSpPr bwMode="auto">
              <a:xfrm>
                <a:off x="4212" y="2144"/>
                <a:ext cx="424" cy="504"/>
                <a:chOff x="4212" y="2144"/>
                <a:chExt cx="424" cy="504"/>
              </a:xfrm>
            </p:grpSpPr>
            <p:sp>
              <p:nvSpPr>
                <p:cNvPr id="5018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2" name="Text Box 26"/>
          <p:cNvSpPr txBox="1">
            <a:spLocks noChangeArrowheads="1"/>
          </p:cNvSpPr>
          <p:nvPr/>
        </p:nvSpPr>
        <p:spPr bwMode="auto">
          <a:xfrm>
            <a:off x="3810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washer</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mins</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0183" name="Text Box 27"/>
          <p:cNvSpPr txBox="1">
            <a:spLocks noChangeArrowheads="1"/>
          </p:cNvSpPr>
          <p:nvPr/>
        </p:nvSpPr>
        <p:spPr bwMode="auto">
          <a:xfrm>
            <a:off x="22098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dryer</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mins</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0184" name="Text Box 28"/>
          <p:cNvSpPr txBox="1">
            <a:spLocks noChangeArrowheads="1"/>
          </p:cNvSpPr>
          <p:nvPr/>
        </p:nvSpPr>
        <p:spPr bwMode="auto">
          <a:xfrm>
            <a:off x="36576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folder</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20 mins</a:t>
            </a:r>
            <a:endPar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zh-CN"/>
              <a:t>Sequential Laundry</a:t>
            </a:r>
            <a:endParaRPr lang="en-US" altLang="zh-CN"/>
          </a:p>
        </p:txBody>
      </p:sp>
      <p:sp>
        <p:nvSpPr>
          <p:cNvPr id="35843" name="Rectangle 3"/>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endParaRPr lang="en-US" altLang="zh-CN"/>
          </a:p>
        </p:txBody>
      </p:sp>
      <p:sp>
        <p:nvSpPr>
          <p:cNvPr id="52227" name="Line 145"/>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28" name="Text Box 148"/>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2" name="Group 17"/>
          <p:cNvGrpSpPr/>
          <p:nvPr/>
        </p:nvGrpSpPr>
        <p:grpSpPr bwMode="auto">
          <a:xfrm>
            <a:off x="1676400" y="2438400"/>
            <a:ext cx="673100" cy="800100"/>
            <a:chOff x="4228" y="2820"/>
            <a:chExt cx="424" cy="504"/>
          </a:xfrm>
        </p:grpSpPr>
        <p:grpSp>
          <p:nvGrpSpPr>
            <p:cNvPr id="52337" name="Group 18"/>
            <p:cNvGrpSpPr/>
            <p:nvPr/>
          </p:nvGrpSpPr>
          <p:grpSpPr bwMode="auto">
            <a:xfrm>
              <a:off x="4228" y="2820"/>
              <a:ext cx="424" cy="504"/>
              <a:chOff x="4228" y="2820"/>
              <a:chExt cx="424" cy="504"/>
            </a:xfrm>
          </p:grpSpPr>
          <p:sp>
            <p:nvSpPr>
              <p:cNvPr id="52340"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41"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38"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9"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p:cNvGrpSpPr/>
          <p:nvPr/>
        </p:nvGrpSpPr>
        <p:grpSpPr bwMode="auto">
          <a:xfrm>
            <a:off x="2362200" y="2514600"/>
            <a:ext cx="661988" cy="649288"/>
            <a:chOff x="4319" y="3408"/>
            <a:chExt cx="417" cy="409"/>
          </a:xfrm>
        </p:grpSpPr>
        <p:grpSp>
          <p:nvGrpSpPr>
            <p:cNvPr id="52329" name="Group 24"/>
            <p:cNvGrpSpPr/>
            <p:nvPr/>
          </p:nvGrpSpPr>
          <p:grpSpPr bwMode="auto">
            <a:xfrm>
              <a:off x="4321" y="3601"/>
              <a:ext cx="415" cy="216"/>
              <a:chOff x="4321" y="3601"/>
              <a:chExt cx="415" cy="216"/>
            </a:xfrm>
          </p:grpSpPr>
          <p:sp>
            <p:nvSpPr>
              <p:cNvPr id="52333"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4"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5"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6"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30" name="Group 29"/>
            <p:cNvGrpSpPr/>
            <p:nvPr/>
          </p:nvGrpSpPr>
          <p:grpSpPr bwMode="auto">
            <a:xfrm>
              <a:off x="4319" y="3408"/>
              <a:ext cx="217" cy="409"/>
              <a:chOff x="4319" y="3408"/>
              <a:chExt cx="217" cy="409"/>
            </a:xfrm>
          </p:grpSpPr>
          <p:sp>
            <p:nvSpPr>
              <p:cNvPr id="52331"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2"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p:cNvGrpSpPr/>
          <p:nvPr/>
        </p:nvGrpSpPr>
        <p:grpSpPr bwMode="auto">
          <a:xfrm>
            <a:off x="990600" y="2438400"/>
            <a:ext cx="673100" cy="800100"/>
            <a:chOff x="4212" y="2144"/>
            <a:chExt cx="424" cy="504"/>
          </a:xfrm>
        </p:grpSpPr>
        <p:grpSp>
          <p:nvGrpSpPr>
            <p:cNvPr id="52323" name="Group 33"/>
            <p:cNvGrpSpPr/>
            <p:nvPr/>
          </p:nvGrpSpPr>
          <p:grpSpPr bwMode="auto">
            <a:xfrm>
              <a:off x="4212" y="2144"/>
              <a:ext cx="424" cy="504"/>
              <a:chOff x="4212" y="2144"/>
              <a:chExt cx="424" cy="504"/>
            </a:xfrm>
          </p:grpSpPr>
          <p:grpSp>
            <p:nvGrpSpPr>
              <p:cNvPr id="52325" name="Group 34"/>
              <p:cNvGrpSpPr/>
              <p:nvPr/>
            </p:nvGrpSpPr>
            <p:grpSpPr bwMode="auto">
              <a:xfrm>
                <a:off x="4212" y="2144"/>
                <a:ext cx="424" cy="504"/>
                <a:chOff x="4212" y="2144"/>
                <a:chExt cx="424" cy="504"/>
              </a:xfrm>
            </p:grpSpPr>
            <p:sp>
              <p:nvSpPr>
                <p:cNvPr id="52327"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8"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6"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4"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32" name="Text Box 172"/>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0" name="Group 17"/>
          <p:cNvGrpSpPr/>
          <p:nvPr/>
        </p:nvGrpSpPr>
        <p:grpSpPr bwMode="auto">
          <a:xfrm>
            <a:off x="3733800" y="3276600"/>
            <a:ext cx="673100" cy="800100"/>
            <a:chOff x="4228" y="2820"/>
            <a:chExt cx="424" cy="504"/>
          </a:xfrm>
        </p:grpSpPr>
        <p:grpSp>
          <p:nvGrpSpPr>
            <p:cNvPr id="52318" name="Group 18"/>
            <p:cNvGrpSpPr/>
            <p:nvPr/>
          </p:nvGrpSpPr>
          <p:grpSpPr bwMode="auto">
            <a:xfrm>
              <a:off x="4228" y="2820"/>
              <a:ext cx="424" cy="504"/>
              <a:chOff x="4228" y="2820"/>
              <a:chExt cx="424" cy="504"/>
            </a:xfrm>
          </p:grpSpPr>
          <p:sp>
            <p:nvSpPr>
              <p:cNvPr id="52321"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2"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19"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0"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p:cNvGrpSpPr/>
          <p:nvPr/>
        </p:nvGrpSpPr>
        <p:grpSpPr bwMode="auto">
          <a:xfrm>
            <a:off x="4419600" y="3352800"/>
            <a:ext cx="661988" cy="649288"/>
            <a:chOff x="4319" y="3408"/>
            <a:chExt cx="417" cy="409"/>
          </a:xfrm>
        </p:grpSpPr>
        <p:grpSp>
          <p:nvGrpSpPr>
            <p:cNvPr id="52310" name="Group 24"/>
            <p:cNvGrpSpPr/>
            <p:nvPr/>
          </p:nvGrpSpPr>
          <p:grpSpPr bwMode="auto">
            <a:xfrm>
              <a:off x="4321" y="3601"/>
              <a:ext cx="415" cy="216"/>
              <a:chOff x="4321" y="3601"/>
              <a:chExt cx="415" cy="216"/>
            </a:xfrm>
          </p:grpSpPr>
          <p:sp>
            <p:nvSpPr>
              <p:cNvPr id="52314"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5"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6"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7"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11" name="Group 29"/>
            <p:cNvGrpSpPr/>
            <p:nvPr/>
          </p:nvGrpSpPr>
          <p:grpSpPr bwMode="auto">
            <a:xfrm>
              <a:off x="4319" y="3408"/>
              <a:ext cx="217" cy="409"/>
              <a:chOff x="4319" y="3408"/>
              <a:chExt cx="217" cy="409"/>
            </a:xfrm>
          </p:grpSpPr>
          <p:sp>
            <p:nvSpPr>
              <p:cNvPr id="52312"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3"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p:cNvGrpSpPr/>
          <p:nvPr/>
        </p:nvGrpSpPr>
        <p:grpSpPr bwMode="auto">
          <a:xfrm>
            <a:off x="3048000" y="3276600"/>
            <a:ext cx="673100" cy="800100"/>
            <a:chOff x="4212" y="2144"/>
            <a:chExt cx="424" cy="504"/>
          </a:xfrm>
        </p:grpSpPr>
        <p:grpSp>
          <p:nvGrpSpPr>
            <p:cNvPr id="52304" name="Group 33"/>
            <p:cNvGrpSpPr/>
            <p:nvPr/>
          </p:nvGrpSpPr>
          <p:grpSpPr bwMode="auto">
            <a:xfrm>
              <a:off x="4212" y="2144"/>
              <a:ext cx="424" cy="504"/>
              <a:chOff x="4212" y="2144"/>
              <a:chExt cx="424" cy="504"/>
            </a:xfrm>
          </p:grpSpPr>
          <p:grpSp>
            <p:nvGrpSpPr>
              <p:cNvPr id="52306" name="Group 34"/>
              <p:cNvGrpSpPr/>
              <p:nvPr/>
            </p:nvGrpSpPr>
            <p:grpSpPr bwMode="auto">
              <a:xfrm>
                <a:off x="4212" y="2144"/>
                <a:ext cx="424" cy="504"/>
                <a:chOff x="4212" y="2144"/>
                <a:chExt cx="424" cy="504"/>
              </a:xfrm>
            </p:grpSpPr>
            <p:sp>
              <p:nvSpPr>
                <p:cNvPr id="52308"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9"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7"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5"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 name="Group 17"/>
          <p:cNvGrpSpPr/>
          <p:nvPr/>
        </p:nvGrpSpPr>
        <p:grpSpPr bwMode="auto">
          <a:xfrm>
            <a:off x="5715000" y="4191000"/>
            <a:ext cx="673100" cy="800100"/>
            <a:chOff x="4228" y="2820"/>
            <a:chExt cx="424" cy="504"/>
          </a:xfrm>
        </p:grpSpPr>
        <p:grpSp>
          <p:nvGrpSpPr>
            <p:cNvPr id="52299" name="Group 18"/>
            <p:cNvGrpSpPr/>
            <p:nvPr/>
          </p:nvGrpSpPr>
          <p:grpSpPr bwMode="auto">
            <a:xfrm>
              <a:off x="4228" y="2820"/>
              <a:ext cx="424" cy="504"/>
              <a:chOff x="4228" y="2820"/>
              <a:chExt cx="424" cy="504"/>
            </a:xfrm>
          </p:grpSpPr>
          <p:sp>
            <p:nvSpPr>
              <p:cNvPr id="5230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 name="Group 23"/>
          <p:cNvGrpSpPr/>
          <p:nvPr/>
        </p:nvGrpSpPr>
        <p:grpSpPr bwMode="auto">
          <a:xfrm>
            <a:off x="6400800" y="4267200"/>
            <a:ext cx="661988" cy="649288"/>
            <a:chOff x="4319" y="3408"/>
            <a:chExt cx="417" cy="409"/>
          </a:xfrm>
        </p:grpSpPr>
        <p:grpSp>
          <p:nvGrpSpPr>
            <p:cNvPr id="52291" name="Group 24"/>
            <p:cNvGrpSpPr/>
            <p:nvPr/>
          </p:nvGrpSpPr>
          <p:grpSpPr bwMode="auto">
            <a:xfrm>
              <a:off x="4321" y="3601"/>
              <a:ext cx="415" cy="216"/>
              <a:chOff x="4321" y="3601"/>
              <a:chExt cx="415" cy="216"/>
            </a:xfrm>
          </p:grpSpPr>
          <p:sp>
            <p:nvSpPr>
              <p:cNvPr id="5229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92" name="Group 29"/>
            <p:cNvGrpSpPr/>
            <p:nvPr/>
          </p:nvGrpSpPr>
          <p:grpSpPr bwMode="auto">
            <a:xfrm>
              <a:off x="4319" y="3408"/>
              <a:ext cx="217" cy="409"/>
              <a:chOff x="4319" y="3408"/>
              <a:chExt cx="217" cy="409"/>
            </a:xfrm>
          </p:grpSpPr>
          <p:sp>
            <p:nvSpPr>
              <p:cNvPr id="5229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23" name="Group 32"/>
          <p:cNvGrpSpPr/>
          <p:nvPr/>
        </p:nvGrpSpPr>
        <p:grpSpPr bwMode="auto">
          <a:xfrm>
            <a:off x="5029200" y="4191000"/>
            <a:ext cx="673100" cy="800100"/>
            <a:chOff x="4212" y="2144"/>
            <a:chExt cx="424" cy="504"/>
          </a:xfrm>
        </p:grpSpPr>
        <p:grpSp>
          <p:nvGrpSpPr>
            <p:cNvPr id="52285" name="Group 33"/>
            <p:cNvGrpSpPr/>
            <p:nvPr/>
          </p:nvGrpSpPr>
          <p:grpSpPr bwMode="auto">
            <a:xfrm>
              <a:off x="4212" y="2144"/>
              <a:ext cx="424" cy="504"/>
              <a:chOff x="4212" y="2144"/>
              <a:chExt cx="424" cy="504"/>
            </a:xfrm>
          </p:grpSpPr>
          <p:grpSp>
            <p:nvGrpSpPr>
              <p:cNvPr id="52287" name="Group 34"/>
              <p:cNvGrpSpPr/>
              <p:nvPr/>
            </p:nvGrpSpPr>
            <p:grpSpPr bwMode="auto">
              <a:xfrm>
                <a:off x="4212" y="2144"/>
                <a:ext cx="424" cy="504"/>
                <a:chOff x="4212" y="2144"/>
                <a:chExt cx="424" cy="504"/>
              </a:xfrm>
            </p:grpSpPr>
            <p:sp>
              <p:nvSpPr>
                <p:cNvPr id="5228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 name="Group 17"/>
          <p:cNvGrpSpPr/>
          <p:nvPr/>
        </p:nvGrpSpPr>
        <p:grpSpPr bwMode="auto">
          <a:xfrm>
            <a:off x="7796213" y="5029200"/>
            <a:ext cx="673100" cy="800100"/>
            <a:chOff x="4228" y="2820"/>
            <a:chExt cx="424" cy="504"/>
          </a:xfrm>
        </p:grpSpPr>
        <p:grpSp>
          <p:nvGrpSpPr>
            <p:cNvPr id="52280" name="Group 18"/>
            <p:cNvGrpSpPr/>
            <p:nvPr/>
          </p:nvGrpSpPr>
          <p:grpSpPr bwMode="auto">
            <a:xfrm>
              <a:off x="4228" y="2820"/>
              <a:ext cx="424" cy="504"/>
              <a:chOff x="4228" y="2820"/>
              <a:chExt cx="424" cy="504"/>
            </a:xfrm>
          </p:grpSpPr>
          <p:sp>
            <p:nvSpPr>
              <p:cNvPr id="5228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 name="Group 23"/>
          <p:cNvGrpSpPr/>
          <p:nvPr/>
        </p:nvGrpSpPr>
        <p:grpSpPr bwMode="auto">
          <a:xfrm>
            <a:off x="8482013" y="5105400"/>
            <a:ext cx="661987" cy="649288"/>
            <a:chOff x="4319" y="3408"/>
            <a:chExt cx="417" cy="409"/>
          </a:xfrm>
        </p:grpSpPr>
        <p:grpSp>
          <p:nvGrpSpPr>
            <p:cNvPr id="52272" name="Group 24"/>
            <p:cNvGrpSpPr/>
            <p:nvPr/>
          </p:nvGrpSpPr>
          <p:grpSpPr bwMode="auto">
            <a:xfrm>
              <a:off x="4321" y="3601"/>
              <a:ext cx="415" cy="216"/>
              <a:chOff x="4321" y="3601"/>
              <a:chExt cx="415" cy="216"/>
            </a:xfrm>
          </p:grpSpPr>
          <p:sp>
            <p:nvSpPr>
              <p:cNvPr id="5227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73" name="Group 29"/>
            <p:cNvGrpSpPr/>
            <p:nvPr/>
          </p:nvGrpSpPr>
          <p:grpSpPr bwMode="auto">
            <a:xfrm>
              <a:off x="4319" y="3408"/>
              <a:ext cx="217" cy="409"/>
              <a:chOff x="4319" y="3408"/>
              <a:chExt cx="217" cy="409"/>
            </a:xfrm>
          </p:grpSpPr>
          <p:sp>
            <p:nvSpPr>
              <p:cNvPr id="5227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31" name="Group 32"/>
          <p:cNvGrpSpPr/>
          <p:nvPr/>
        </p:nvGrpSpPr>
        <p:grpSpPr bwMode="auto">
          <a:xfrm>
            <a:off x="7110413" y="5029200"/>
            <a:ext cx="673100" cy="800100"/>
            <a:chOff x="4212" y="2144"/>
            <a:chExt cx="424" cy="504"/>
          </a:xfrm>
        </p:grpSpPr>
        <p:grpSp>
          <p:nvGrpSpPr>
            <p:cNvPr id="52266" name="Group 33"/>
            <p:cNvGrpSpPr/>
            <p:nvPr/>
          </p:nvGrpSpPr>
          <p:grpSpPr bwMode="auto">
            <a:xfrm>
              <a:off x="4212" y="2144"/>
              <a:ext cx="424" cy="504"/>
              <a:chOff x="4212" y="2144"/>
              <a:chExt cx="424" cy="504"/>
            </a:xfrm>
          </p:grpSpPr>
          <p:grpSp>
            <p:nvGrpSpPr>
              <p:cNvPr id="52268" name="Group 34"/>
              <p:cNvGrpSpPr/>
              <p:nvPr/>
            </p:nvGrpSpPr>
            <p:grpSpPr bwMode="auto">
              <a:xfrm>
                <a:off x="4212" y="2144"/>
                <a:ext cx="424" cy="504"/>
                <a:chOff x="4212" y="2144"/>
                <a:chExt cx="424" cy="504"/>
              </a:xfrm>
            </p:grpSpPr>
            <p:sp>
              <p:nvSpPr>
                <p:cNvPr id="5227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6079" name="Line 239"/>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83" name="Line 243"/>
          <p:cNvSpPr>
            <a:spLocks noChangeShapeType="1"/>
          </p:cNvSpPr>
          <p:nvPr/>
        </p:nvSpPr>
        <p:spPr bwMode="auto">
          <a:xfrm>
            <a:off x="990600" y="1600200"/>
            <a:ext cx="81534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4" name="Line 244"/>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5" name="Text Box 246"/>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2246" name="Text Box 247"/>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2247" name="Text Box 248"/>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089" name="Line 249"/>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0" name="Line 250"/>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1" name="Line 251"/>
          <p:cNvSpPr>
            <a:spLocks noChangeShapeType="1"/>
          </p:cNvSpPr>
          <p:nvPr/>
        </p:nvSpPr>
        <p:spPr bwMode="auto">
          <a:xfrm>
            <a:off x="23622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3" name="Text Box 253"/>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094" name="Text Box 254"/>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095" name="Line 255"/>
          <p:cNvSpPr>
            <a:spLocks noChangeShapeType="1"/>
          </p:cNvSpPr>
          <p:nvPr/>
        </p:nvSpPr>
        <p:spPr bwMode="auto">
          <a:xfrm>
            <a:off x="30480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6" name="Line 256"/>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7" name="Line 257"/>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8" name="Text Box 258"/>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099" name="Line 259"/>
          <p:cNvSpPr>
            <a:spLocks noChangeShapeType="1"/>
          </p:cNvSpPr>
          <p:nvPr/>
        </p:nvSpPr>
        <p:spPr bwMode="auto">
          <a:xfrm>
            <a:off x="51054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0" name="Line 260"/>
          <p:cNvSpPr>
            <a:spLocks noChangeShapeType="1"/>
          </p:cNvSpPr>
          <p:nvPr/>
        </p:nvSpPr>
        <p:spPr bwMode="auto">
          <a:xfrm>
            <a:off x="5791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1" name="Line 261"/>
          <p:cNvSpPr>
            <a:spLocks noChangeShapeType="1"/>
          </p:cNvSpPr>
          <p:nvPr/>
        </p:nvSpPr>
        <p:spPr bwMode="auto">
          <a:xfrm>
            <a:off x="64770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2" name="Text Box 262"/>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103" name="Line 263"/>
          <p:cNvSpPr>
            <a:spLocks noChangeShapeType="1"/>
          </p:cNvSpPr>
          <p:nvPr/>
        </p:nvSpPr>
        <p:spPr bwMode="auto">
          <a:xfrm>
            <a:off x="71628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4" name="Line 264"/>
          <p:cNvSpPr>
            <a:spLocks noChangeShapeType="1"/>
          </p:cNvSpPr>
          <p:nvPr/>
        </p:nvSpPr>
        <p:spPr bwMode="auto">
          <a:xfrm>
            <a:off x="78486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5" name="Line 265"/>
          <p:cNvSpPr>
            <a:spLocks noChangeShapeType="1"/>
          </p:cNvSpPr>
          <p:nvPr/>
        </p:nvSpPr>
        <p:spPr bwMode="auto">
          <a:xfrm>
            <a:off x="85344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6" name="Text Box 266"/>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6107" name="Text Box 267"/>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0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0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0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0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0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0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0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10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6079"/>
                                        </p:tgtEl>
                                        <p:attrNameLst>
                                          <p:attrName>style.visibility</p:attrName>
                                        </p:attrNameLst>
                                      </p:cBhvr>
                                      <p:to>
                                        <p:strVal val="visible"/>
                                      </p:to>
                                    </p:set>
                                    <p:animEffect transition="in" filter="wipe(left)">
                                      <p:cBhvr>
                                        <p:cTn id="73" dur="500"/>
                                        <p:tgtEl>
                                          <p:spTgt spid="36079"/>
                                        </p:tgtEl>
                                      </p:cBhvr>
                                    </p:animEffect>
                                  </p:childTnLst>
                                </p:cTn>
                              </p:par>
                              <p:par>
                                <p:cTn id="74" presetID="22" presetClass="entr" presetSubtype="8" fill="hold" nodeType="withEffect">
                                  <p:stCondLst>
                                    <p:cond delay="0"/>
                                  </p:stCondLst>
                                  <p:childTnLst>
                                    <p:set>
                                      <p:cBhvr>
                                        <p:cTn id="75" dur="1" fill="hold">
                                          <p:stCondLst>
                                            <p:cond delay="0"/>
                                          </p:stCondLst>
                                        </p:cTn>
                                        <p:tgtEl>
                                          <p:spTgt spid="36083"/>
                                        </p:tgtEl>
                                        <p:attrNameLst>
                                          <p:attrName>style.visibility</p:attrName>
                                        </p:attrNameLst>
                                      </p:cBhvr>
                                      <p:to>
                                        <p:strVal val="visible"/>
                                      </p:to>
                                    </p:set>
                                    <p:animEffect transition="in" filter="wipe(left)">
                                      <p:cBhvr>
                                        <p:cTn id="76" dur="500"/>
                                        <p:tgtEl>
                                          <p:spTgt spid="3608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107"/>
                                        </p:tgtEl>
                                        <p:attrNameLst>
                                          <p:attrName>style.visibility</p:attrName>
                                        </p:attrNameLst>
                                      </p:cBhvr>
                                      <p:to>
                                        <p:strVal val="visible"/>
                                      </p:to>
                                    </p:set>
                                    <p:animEffect transition="in" filter="wipe(left)">
                                      <p:cBhvr>
                                        <p:cTn id="79" dur="500"/>
                                        <p:tgtEl>
                                          <p:spTgt spid="3610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6093" grpId="0"/>
      <p:bldP spid="36094" grpId="0"/>
      <p:bldP spid="36098" grpId="0"/>
      <p:bldP spid="36102" grpId="0"/>
      <p:bldP spid="36106" grpId="0"/>
      <p:bldP spid="3610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zh-CN"/>
              <a:t>Sequential Laundry</a:t>
            </a:r>
            <a:endParaRPr lang="en-US" altLang="zh-CN"/>
          </a:p>
        </p:txBody>
      </p:sp>
      <p:sp>
        <p:nvSpPr>
          <p:cNvPr id="54274" name="Rectangle 3"/>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endParaRPr lang="en-US" altLang="zh-CN"/>
          </a:p>
        </p:txBody>
      </p:sp>
      <p:sp>
        <p:nvSpPr>
          <p:cNvPr id="54275"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6"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4277" name="Group 17"/>
          <p:cNvGrpSpPr/>
          <p:nvPr/>
        </p:nvGrpSpPr>
        <p:grpSpPr bwMode="auto">
          <a:xfrm>
            <a:off x="1676400" y="2438400"/>
            <a:ext cx="673100" cy="800100"/>
            <a:chOff x="4228" y="2820"/>
            <a:chExt cx="424" cy="504"/>
          </a:xfrm>
        </p:grpSpPr>
        <p:grpSp>
          <p:nvGrpSpPr>
            <p:cNvPr id="54385" name="Group 18"/>
            <p:cNvGrpSpPr/>
            <p:nvPr/>
          </p:nvGrpSpPr>
          <p:grpSpPr bwMode="auto">
            <a:xfrm>
              <a:off x="4228" y="2820"/>
              <a:ext cx="424" cy="504"/>
              <a:chOff x="4228" y="2820"/>
              <a:chExt cx="424" cy="504"/>
            </a:xfrm>
          </p:grpSpPr>
          <p:sp>
            <p:nvSpPr>
              <p:cNvPr id="54388"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9"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86"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7"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78" name="Group 23"/>
          <p:cNvGrpSpPr/>
          <p:nvPr/>
        </p:nvGrpSpPr>
        <p:grpSpPr bwMode="auto">
          <a:xfrm>
            <a:off x="2362200" y="2514600"/>
            <a:ext cx="661988" cy="649288"/>
            <a:chOff x="4319" y="3408"/>
            <a:chExt cx="417" cy="409"/>
          </a:xfrm>
        </p:grpSpPr>
        <p:grpSp>
          <p:nvGrpSpPr>
            <p:cNvPr id="54377" name="Group 24"/>
            <p:cNvGrpSpPr/>
            <p:nvPr/>
          </p:nvGrpSpPr>
          <p:grpSpPr bwMode="auto">
            <a:xfrm>
              <a:off x="4321" y="3601"/>
              <a:ext cx="415" cy="216"/>
              <a:chOff x="4321" y="3601"/>
              <a:chExt cx="415" cy="216"/>
            </a:xfrm>
          </p:grpSpPr>
          <p:sp>
            <p:nvSpPr>
              <p:cNvPr id="54381"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2"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3"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4"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78" name="Group 29"/>
            <p:cNvGrpSpPr/>
            <p:nvPr/>
          </p:nvGrpSpPr>
          <p:grpSpPr bwMode="auto">
            <a:xfrm>
              <a:off x="4319" y="3408"/>
              <a:ext cx="217" cy="409"/>
              <a:chOff x="4319" y="3408"/>
              <a:chExt cx="217" cy="409"/>
            </a:xfrm>
          </p:grpSpPr>
          <p:sp>
            <p:nvSpPr>
              <p:cNvPr id="54379"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0"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79" name="Group 32"/>
          <p:cNvGrpSpPr/>
          <p:nvPr/>
        </p:nvGrpSpPr>
        <p:grpSpPr bwMode="auto">
          <a:xfrm>
            <a:off x="990600" y="2438400"/>
            <a:ext cx="673100" cy="800100"/>
            <a:chOff x="4212" y="2144"/>
            <a:chExt cx="424" cy="504"/>
          </a:xfrm>
        </p:grpSpPr>
        <p:grpSp>
          <p:nvGrpSpPr>
            <p:cNvPr id="54371" name="Group 33"/>
            <p:cNvGrpSpPr/>
            <p:nvPr/>
          </p:nvGrpSpPr>
          <p:grpSpPr bwMode="auto">
            <a:xfrm>
              <a:off x="4212" y="2144"/>
              <a:ext cx="424" cy="504"/>
              <a:chOff x="4212" y="2144"/>
              <a:chExt cx="424" cy="504"/>
            </a:xfrm>
          </p:grpSpPr>
          <p:grpSp>
            <p:nvGrpSpPr>
              <p:cNvPr id="54373" name="Group 34"/>
              <p:cNvGrpSpPr/>
              <p:nvPr/>
            </p:nvGrpSpPr>
            <p:grpSpPr bwMode="auto">
              <a:xfrm>
                <a:off x="4212" y="2144"/>
                <a:ext cx="424" cy="504"/>
                <a:chOff x="4212" y="2144"/>
                <a:chExt cx="424" cy="504"/>
              </a:xfrm>
            </p:grpSpPr>
            <p:sp>
              <p:nvSpPr>
                <p:cNvPr id="54375"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6"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4"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2"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80"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0" name="Group 17"/>
          <p:cNvGrpSpPr/>
          <p:nvPr/>
        </p:nvGrpSpPr>
        <p:grpSpPr bwMode="auto">
          <a:xfrm>
            <a:off x="3733800" y="3276600"/>
            <a:ext cx="673100" cy="800100"/>
            <a:chOff x="4228" y="2820"/>
            <a:chExt cx="424" cy="504"/>
          </a:xfrm>
        </p:grpSpPr>
        <p:grpSp>
          <p:nvGrpSpPr>
            <p:cNvPr id="54366" name="Group 18"/>
            <p:cNvGrpSpPr/>
            <p:nvPr/>
          </p:nvGrpSpPr>
          <p:grpSpPr bwMode="auto">
            <a:xfrm>
              <a:off x="4228" y="2820"/>
              <a:ext cx="424" cy="504"/>
              <a:chOff x="4228" y="2820"/>
              <a:chExt cx="424" cy="504"/>
            </a:xfrm>
          </p:grpSpPr>
          <p:sp>
            <p:nvSpPr>
              <p:cNvPr id="54369"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0"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67"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8"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p:cNvGrpSpPr/>
          <p:nvPr/>
        </p:nvGrpSpPr>
        <p:grpSpPr bwMode="auto">
          <a:xfrm>
            <a:off x="4419600" y="3352800"/>
            <a:ext cx="661988" cy="649288"/>
            <a:chOff x="4319" y="3408"/>
            <a:chExt cx="417" cy="409"/>
          </a:xfrm>
        </p:grpSpPr>
        <p:grpSp>
          <p:nvGrpSpPr>
            <p:cNvPr id="54358" name="Group 24"/>
            <p:cNvGrpSpPr/>
            <p:nvPr/>
          </p:nvGrpSpPr>
          <p:grpSpPr bwMode="auto">
            <a:xfrm>
              <a:off x="4321" y="3601"/>
              <a:ext cx="415" cy="216"/>
              <a:chOff x="4321" y="3601"/>
              <a:chExt cx="415" cy="216"/>
            </a:xfrm>
          </p:grpSpPr>
          <p:sp>
            <p:nvSpPr>
              <p:cNvPr id="54362"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3"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4"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5"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59" name="Group 29"/>
            <p:cNvGrpSpPr/>
            <p:nvPr/>
          </p:nvGrpSpPr>
          <p:grpSpPr bwMode="auto">
            <a:xfrm>
              <a:off x="4319" y="3408"/>
              <a:ext cx="217" cy="409"/>
              <a:chOff x="4319" y="3408"/>
              <a:chExt cx="217" cy="409"/>
            </a:xfrm>
          </p:grpSpPr>
          <p:sp>
            <p:nvSpPr>
              <p:cNvPr id="54360"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1"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p:cNvGrpSpPr/>
          <p:nvPr/>
        </p:nvGrpSpPr>
        <p:grpSpPr bwMode="auto">
          <a:xfrm>
            <a:off x="3048000" y="3276600"/>
            <a:ext cx="673100" cy="800100"/>
            <a:chOff x="4212" y="2144"/>
            <a:chExt cx="424" cy="504"/>
          </a:xfrm>
        </p:grpSpPr>
        <p:grpSp>
          <p:nvGrpSpPr>
            <p:cNvPr id="54352" name="Group 33"/>
            <p:cNvGrpSpPr/>
            <p:nvPr/>
          </p:nvGrpSpPr>
          <p:grpSpPr bwMode="auto">
            <a:xfrm>
              <a:off x="4212" y="2144"/>
              <a:ext cx="424" cy="504"/>
              <a:chOff x="4212" y="2144"/>
              <a:chExt cx="424" cy="504"/>
            </a:xfrm>
          </p:grpSpPr>
          <p:grpSp>
            <p:nvGrpSpPr>
              <p:cNvPr id="54354" name="Group 34"/>
              <p:cNvGrpSpPr/>
              <p:nvPr/>
            </p:nvGrpSpPr>
            <p:grpSpPr bwMode="auto">
              <a:xfrm>
                <a:off x="4212" y="2144"/>
                <a:ext cx="424" cy="504"/>
                <a:chOff x="4212" y="2144"/>
                <a:chExt cx="424" cy="504"/>
              </a:xfrm>
            </p:grpSpPr>
            <p:sp>
              <p:nvSpPr>
                <p:cNvPr id="54356"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7"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5"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3"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4" name="Group 17"/>
          <p:cNvGrpSpPr/>
          <p:nvPr/>
        </p:nvGrpSpPr>
        <p:grpSpPr bwMode="auto">
          <a:xfrm>
            <a:off x="5715000" y="4191000"/>
            <a:ext cx="673100" cy="800100"/>
            <a:chOff x="4228" y="2820"/>
            <a:chExt cx="424" cy="504"/>
          </a:xfrm>
        </p:grpSpPr>
        <p:grpSp>
          <p:nvGrpSpPr>
            <p:cNvPr id="54347" name="Group 18"/>
            <p:cNvGrpSpPr/>
            <p:nvPr/>
          </p:nvGrpSpPr>
          <p:grpSpPr bwMode="auto">
            <a:xfrm>
              <a:off x="4228" y="2820"/>
              <a:ext cx="424" cy="504"/>
              <a:chOff x="4228" y="2820"/>
              <a:chExt cx="424" cy="504"/>
            </a:xfrm>
          </p:grpSpPr>
          <p:sp>
            <p:nvSpPr>
              <p:cNvPr id="54350"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1"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48"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9"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5" name="Group 23"/>
          <p:cNvGrpSpPr/>
          <p:nvPr/>
        </p:nvGrpSpPr>
        <p:grpSpPr bwMode="auto">
          <a:xfrm>
            <a:off x="6400800" y="4267200"/>
            <a:ext cx="661988" cy="649288"/>
            <a:chOff x="4319" y="3408"/>
            <a:chExt cx="417" cy="409"/>
          </a:xfrm>
        </p:grpSpPr>
        <p:grpSp>
          <p:nvGrpSpPr>
            <p:cNvPr id="54339" name="Group 24"/>
            <p:cNvGrpSpPr/>
            <p:nvPr/>
          </p:nvGrpSpPr>
          <p:grpSpPr bwMode="auto">
            <a:xfrm>
              <a:off x="4321" y="3601"/>
              <a:ext cx="415" cy="216"/>
              <a:chOff x="4321" y="3601"/>
              <a:chExt cx="415" cy="216"/>
            </a:xfrm>
          </p:grpSpPr>
          <p:sp>
            <p:nvSpPr>
              <p:cNvPr id="54343"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4"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5"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6"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40" name="Group 29"/>
            <p:cNvGrpSpPr/>
            <p:nvPr/>
          </p:nvGrpSpPr>
          <p:grpSpPr bwMode="auto">
            <a:xfrm>
              <a:off x="4319" y="3408"/>
              <a:ext cx="217" cy="409"/>
              <a:chOff x="4319" y="3408"/>
              <a:chExt cx="217" cy="409"/>
            </a:xfrm>
          </p:grpSpPr>
          <p:sp>
            <p:nvSpPr>
              <p:cNvPr id="54341"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2"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6" name="Group 32"/>
          <p:cNvGrpSpPr/>
          <p:nvPr/>
        </p:nvGrpSpPr>
        <p:grpSpPr bwMode="auto">
          <a:xfrm>
            <a:off x="5029200" y="4191000"/>
            <a:ext cx="673100" cy="800100"/>
            <a:chOff x="4212" y="2144"/>
            <a:chExt cx="424" cy="504"/>
          </a:xfrm>
        </p:grpSpPr>
        <p:grpSp>
          <p:nvGrpSpPr>
            <p:cNvPr id="54333" name="Group 33"/>
            <p:cNvGrpSpPr/>
            <p:nvPr/>
          </p:nvGrpSpPr>
          <p:grpSpPr bwMode="auto">
            <a:xfrm>
              <a:off x="4212" y="2144"/>
              <a:ext cx="424" cy="504"/>
              <a:chOff x="4212" y="2144"/>
              <a:chExt cx="424" cy="504"/>
            </a:xfrm>
          </p:grpSpPr>
          <p:grpSp>
            <p:nvGrpSpPr>
              <p:cNvPr id="54335" name="Group 34"/>
              <p:cNvGrpSpPr/>
              <p:nvPr/>
            </p:nvGrpSpPr>
            <p:grpSpPr bwMode="auto">
              <a:xfrm>
                <a:off x="4212" y="2144"/>
                <a:ext cx="424" cy="504"/>
                <a:chOff x="4212" y="2144"/>
                <a:chExt cx="424" cy="504"/>
              </a:xfrm>
            </p:grpSpPr>
            <p:sp>
              <p:nvSpPr>
                <p:cNvPr id="54337"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8"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6"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4"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7" name="Group 17"/>
          <p:cNvGrpSpPr/>
          <p:nvPr/>
        </p:nvGrpSpPr>
        <p:grpSpPr bwMode="auto">
          <a:xfrm>
            <a:off x="7796213" y="5029200"/>
            <a:ext cx="673100" cy="800100"/>
            <a:chOff x="4228" y="2820"/>
            <a:chExt cx="424" cy="504"/>
          </a:xfrm>
        </p:grpSpPr>
        <p:grpSp>
          <p:nvGrpSpPr>
            <p:cNvPr id="54328" name="Group 18"/>
            <p:cNvGrpSpPr/>
            <p:nvPr/>
          </p:nvGrpSpPr>
          <p:grpSpPr bwMode="auto">
            <a:xfrm>
              <a:off x="4228" y="2820"/>
              <a:ext cx="424" cy="504"/>
              <a:chOff x="4228" y="2820"/>
              <a:chExt cx="424" cy="504"/>
            </a:xfrm>
          </p:grpSpPr>
          <p:sp>
            <p:nvSpPr>
              <p:cNvPr id="54331"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2"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29"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0"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8" name="Group 23"/>
          <p:cNvGrpSpPr/>
          <p:nvPr/>
        </p:nvGrpSpPr>
        <p:grpSpPr bwMode="auto">
          <a:xfrm>
            <a:off x="8482013" y="5105400"/>
            <a:ext cx="661987" cy="649288"/>
            <a:chOff x="4319" y="3408"/>
            <a:chExt cx="417" cy="409"/>
          </a:xfrm>
        </p:grpSpPr>
        <p:grpSp>
          <p:nvGrpSpPr>
            <p:cNvPr id="54320" name="Group 24"/>
            <p:cNvGrpSpPr/>
            <p:nvPr/>
          </p:nvGrpSpPr>
          <p:grpSpPr bwMode="auto">
            <a:xfrm>
              <a:off x="4321" y="3601"/>
              <a:ext cx="415" cy="216"/>
              <a:chOff x="4321" y="3601"/>
              <a:chExt cx="415" cy="216"/>
            </a:xfrm>
          </p:grpSpPr>
          <p:sp>
            <p:nvSpPr>
              <p:cNvPr id="54324"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5"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6"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7"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21" name="Group 29"/>
            <p:cNvGrpSpPr/>
            <p:nvPr/>
          </p:nvGrpSpPr>
          <p:grpSpPr bwMode="auto">
            <a:xfrm>
              <a:off x="4319" y="3408"/>
              <a:ext cx="217" cy="409"/>
              <a:chOff x="4319" y="3408"/>
              <a:chExt cx="217" cy="409"/>
            </a:xfrm>
          </p:grpSpPr>
          <p:sp>
            <p:nvSpPr>
              <p:cNvPr id="54322"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3"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9" name="Group 32"/>
          <p:cNvGrpSpPr/>
          <p:nvPr/>
        </p:nvGrpSpPr>
        <p:grpSpPr bwMode="auto">
          <a:xfrm>
            <a:off x="7110413" y="5029200"/>
            <a:ext cx="673100" cy="800100"/>
            <a:chOff x="4212" y="2144"/>
            <a:chExt cx="424" cy="504"/>
          </a:xfrm>
        </p:grpSpPr>
        <p:grpSp>
          <p:nvGrpSpPr>
            <p:cNvPr id="54314" name="Group 33"/>
            <p:cNvGrpSpPr/>
            <p:nvPr/>
          </p:nvGrpSpPr>
          <p:grpSpPr bwMode="auto">
            <a:xfrm>
              <a:off x="4212" y="2144"/>
              <a:ext cx="424" cy="504"/>
              <a:chOff x="4212" y="2144"/>
              <a:chExt cx="424" cy="504"/>
            </a:xfrm>
          </p:grpSpPr>
          <p:grpSp>
            <p:nvGrpSpPr>
              <p:cNvPr id="54316" name="Group 34"/>
              <p:cNvGrpSpPr/>
              <p:nvPr/>
            </p:nvGrpSpPr>
            <p:grpSpPr bwMode="auto">
              <a:xfrm>
                <a:off x="4212" y="2144"/>
                <a:ext cx="424" cy="504"/>
                <a:chOff x="4212" y="2144"/>
                <a:chExt cx="424" cy="504"/>
              </a:xfrm>
            </p:grpSpPr>
            <p:sp>
              <p:nvSpPr>
                <p:cNvPr id="54318"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9"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7"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5"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90"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1" name="Line 96"/>
          <p:cNvSpPr>
            <a:spLocks noChangeShapeType="1"/>
          </p:cNvSpPr>
          <p:nvPr/>
        </p:nvSpPr>
        <p:spPr bwMode="auto">
          <a:xfrm>
            <a:off x="990600" y="1600200"/>
            <a:ext cx="81534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2"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3"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294"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295"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296"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7"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8" name="Line 103"/>
          <p:cNvSpPr>
            <a:spLocks noChangeShapeType="1"/>
          </p:cNvSpPr>
          <p:nvPr/>
        </p:nvSpPr>
        <p:spPr bwMode="auto">
          <a:xfrm>
            <a:off x="23622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9"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00" name="Text Box 105"/>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01" name="Line 106"/>
          <p:cNvSpPr>
            <a:spLocks noChangeShapeType="1"/>
          </p:cNvSpPr>
          <p:nvPr/>
        </p:nvSpPr>
        <p:spPr bwMode="auto">
          <a:xfrm>
            <a:off x="30480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2"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3"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4" name="Text Box 109"/>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05" name="Line 111"/>
          <p:cNvSpPr>
            <a:spLocks noChangeShapeType="1"/>
          </p:cNvSpPr>
          <p:nvPr/>
        </p:nvSpPr>
        <p:spPr bwMode="auto">
          <a:xfrm>
            <a:off x="5791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6" name="Line 112"/>
          <p:cNvSpPr>
            <a:spLocks noChangeShapeType="1"/>
          </p:cNvSpPr>
          <p:nvPr/>
        </p:nvSpPr>
        <p:spPr bwMode="auto">
          <a:xfrm>
            <a:off x="64770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7" name="Text Box 113"/>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08" name="Line 114"/>
          <p:cNvSpPr>
            <a:spLocks noChangeShapeType="1"/>
          </p:cNvSpPr>
          <p:nvPr/>
        </p:nvSpPr>
        <p:spPr bwMode="auto">
          <a:xfrm>
            <a:off x="71628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9" name="Line 115"/>
          <p:cNvSpPr>
            <a:spLocks noChangeShapeType="1"/>
          </p:cNvSpPr>
          <p:nvPr/>
        </p:nvSpPr>
        <p:spPr bwMode="auto">
          <a:xfrm>
            <a:off x="78486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0" name="Line 116"/>
          <p:cNvSpPr>
            <a:spLocks noChangeShapeType="1"/>
          </p:cNvSpPr>
          <p:nvPr/>
        </p:nvSpPr>
        <p:spPr bwMode="auto">
          <a:xfrm>
            <a:off x="85344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1" name="Text Box 117"/>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12" name="Text Box 118"/>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4313" name="Line 124"/>
          <p:cNvSpPr>
            <a:spLocks noChangeShapeType="1"/>
          </p:cNvSpPr>
          <p:nvPr/>
        </p:nvSpPr>
        <p:spPr bwMode="auto">
          <a:xfrm>
            <a:off x="51054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7986 -1.11111E-6 L -0.14514 -1.11111E-6 " pathEditMode="relative" rAng="0" ptsTypes="AA">
                                      <p:cBhvr>
                                        <p:cTn id="6" dur="2000" fill="hold"/>
                                        <p:tgtEl>
                                          <p:spTgt spid="15"/>
                                        </p:tgtEl>
                                        <p:attrNameLst>
                                          <p:attrName>ppt_x</p:attrName>
                                          <p:attrName>ppt_y</p:attrName>
                                        </p:attrNameLst>
                                      </p:cBhvr>
                                      <p:rCtr x="-11250"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1.11111E-6 L -0.14514 -1.11111E-6 " pathEditMode="relative" rAng="0" ptsTypes="AA">
                                      <p:cBhvr>
                                        <p:cTn id="10" dur="2000" fill="hold"/>
                                        <p:tgtEl>
                                          <p:spTgt spid="10"/>
                                        </p:tgtEl>
                                        <p:attrNameLst>
                                          <p:attrName>ppt_x</p:attrName>
                                          <p:attrName>ppt_y</p:attrName>
                                        </p:attrNameLst>
                                      </p:cBhvr>
                                      <p:rCtr x="-72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4.44444E-6 -1.11111E-6 L -0.14444 -1.11111E-6 " pathEditMode="relative" rAng="0" ptsTypes="AA">
                                      <p:cBhvr>
                                        <p:cTn id="14" dur="2000" fill="hold"/>
                                        <p:tgtEl>
                                          <p:spTgt spid="12"/>
                                        </p:tgtEl>
                                        <p:attrNameLst>
                                          <p:attrName>ppt_x</p:attrName>
                                          <p:attrName>ppt_y</p:attrName>
                                        </p:attrNameLst>
                                      </p:cBhvr>
                                      <p:rCtr x="-72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56322"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6324" name="Group 17"/>
          <p:cNvGrpSpPr/>
          <p:nvPr/>
        </p:nvGrpSpPr>
        <p:grpSpPr bwMode="auto">
          <a:xfrm>
            <a:off x="1676400" y="2438400"/>
            <a:ext cx="673100" cy="800100"/>
            <a:chOff x="4228" y="2820"/>
            <a:chExt cx="424" cy="504"/>
          </a:xfrm>
        </p:grpSpPr>
        <p:grpSp>
          <p:nvGrpSpPr>
            <p:cNvPr id="56430" name="Group 18"/>
            <p:cNvGrpSpPr/>
            <p:nvPr/>
          </p:nvGrpSpPr>
          <p:grpSpPr bwMode="auto">
            <a:xfrm>
              <a:off x="4228" y="2820"/>
              <a:ext cx="424" cy="504"/>
              <a:chOff x="4228" y="2820"/>
              <a:chExt cx="424" cy="504"/>
            </a:xfrm>
          </p:grpSpPr>
          <p:sp>
            <p:nvSpPr>
              <p:cNvPr id="5643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3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5" name="Group 23"/>
          <p:cNvGrpSpPr/>
          <p:nvPr/>
        </p:nvGrpSpPr>
        <p:grpSpPr bwMode="auto">
          <a:xfrm>
            <a:off x="2362200" y="2514600"/>
            <a:ext cx="661988" cy="649288"/>
            <a:chOff x="4319" y="3408"/>
            <a:chExt cx="417" cy="409"/>
          </a:xfrm>
        </p:grpSpPr>
        <p:grpSp>
          <p:nvGrpSpPr>
            <p:cNvPr id="56422" name="Group 24"/>
            <p:cNvGrpSpPr/>
            <p:nvPr/>
          </p:nvGrpSpPr>
          <p:grpSpPr bwMode="auto">
            <a:xfrm>
              <a:off x="4321" y="3601"/>
              <a:ext cx="415" cy="216"/>
              <a:chOff x="4321" y="3601"/>
              <a:chExt cx="415" cy="216"/>
            </a:xfrm>
          </p:grpSpPr>
          <p:sp>
            <p:nvSpPr>
              <p:cNvPr id="5642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23" name="Group 29"/>
            <p:cNvGrpSpPr/>
            <p:nvPr/>
          </p:nvGrpSpPr>
          <p:grpSpPr bwMode="auto">
            <a:xfrm>
              <a:off x="4319" y="3408"/>
              <a:ext cx="217" cy="409"/>
              <a:chOff x="4319" y="3408"/>
              <a:chExt cx="217" cy="409"/>
            </a:xfrm>
          </p:grpSpPr>
          <p:sp>
            <p:nvSpPr>
              <p:cNvPr id="5642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26" name="Group 32"/>
          <p:cNvGrpSpPr/>
          <p:nvPr/>
        </p:nvGrpSpPr>
        <p:grpSpPr bwMode="auto">
          <a:xfrm>
            <a:off x="990600" y="2438400"/>
            <a:ext cx="673100" cy="800100"/>
            <a:chOff x="4212" y="2144"/>
            <a:chExt cx="424" cy="504"/>
          </a:xfrm>
        </p:grpSpPr>
        <p:grpSp>
          <p:nvGrpSpPr>
            <p:cNvPr id="56416" name="Group 33"/>
            <p:cNvGrpSpPr/>
            <p:nvPr/>
          </p:nvGrpSpPr>
          <p:grpSpPr bwMode="auto">
            <a:xfrm>
              <a:off x="4212" y="2144"/>
              <a:ext cx="424" cy="504"/>
              <a:chOff x="4212" y="2144"/>
              <a:chExt cx="424" cy="504"/>
            </a:xfrm>
          </p:grpSpPr>
          <p:grpSp>
            <p:nvGrpSpPr>
              <p:cNvPr id="56418" name="Group 34"/>
              <p:cNvGrpSpPr/>
              <p:nvPr/>
            </p:nvGrpSpPr>
            <p:grpSpPr bwMode="auto">
              <a:xfrm>
                <a:off x="4212" y="2144"/>
                <a:ext cx="424" cy="504"/>
                <a:chOff x="4212" y="2144"/>
                <a:chExt cx="424" cy="504"/>
              </a:xfrm>
            </p:grpSpPr>
            <p:sp>
              <p:nvSpPr>
                <p:cNvPr id="5642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27"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6328" name="Group 17"/>
          <p:cNvGrpSpPr/>
          <p:nvPr/>
        </p:nvGrpSpPr>
        <p:grpSpPr bwMode="auto">
          <a:xfrm>
            <a:off x="2362200" y="3276600"/>
            <a:ext cx="673100" cy="800100"/>
            <a:chOff x="4228" y="2820"/>
            <a:chExt cx="424" cy="504"/>
          </a:xfrm>
        </p:grpSpPr>
        <p:grpSp>
          <p:nvGrpSpPr>
            <p:cNvPr id="56411" name="Group 18"/>
            <p:cNvGrpSpPr/>
            <p:nvPr/>
          </p:nvGrpSpPr>
          <p:grpSpPr bwMode="auto">
            <a:xfrm>
              <a:off x="4228" y="2820"/>
              <a:ext cx="424" cy="504"/>
              <a:chOff x="4228" y="2820"/>
              <a:chExt cx="424" cy="504"/>
            </a:xfrm>
          </p:grpSpPr>
          <p:sp>
            <p:nvSpPr>
              <p:cNvPr id="5641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9" name="Group 23"/>
          <p:cNvGrpSpPr/>
          <p:nvPr/>
        </p:nvGrpSpPr>
        <p:grpSpPr bwMode="auto">
          <a:xfrm>
            <a:off x="3048000" y="3352800"/>
            <a:ext cx="661988" cy="649288"/>
            <a:chOff x="4319" y="3408"/>
            <a:chExt cx="417" cy="409"/>
          </a:xfrm>
        </p:grpSpPr>
        <p:grpSp>
          <p:nvGrpSpPr>
            <p:cNvPr id="56403" name="Group 24"/>
            <p:cNvGrpSpPr/>
            <p:nvPr/>
          </p:nvGrpSpPr>
          <p:grpSpPr bwMode="auto">
            <a:xfrm>
              <a:off x="4321" y="3601"/>
              <a:ext cx="415" cy="216"/>
              <a:chOff x="4321" y="3601"/>
              <a:chExt cx="415" cy="216"/>
            </a:xfrm>
          </p:grpSpPr>
          <p:sp>
            <p:nvSpPr>
              <p:cNvPr id="5640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04" name="Group 29"/>
            <p:cNvGrpSpPr/>
            <p:nvPr/>
          </p:nvGrpSpPr>
          <p:grpSpPr bwMode="auto">
            <a:xfrm>
              <a:off x="4319" y="3408"/>
              <a:ext cx="217" cy="409"/>
              <a:chOff x="4319" y="3408"/>
              <a:chExt cx="217" cy="409"/>
            </a:xfrm>
          </p:grpSpPr>
          <p:sp>
            <p:nvSpPr>
              <p:cNvPr id="5640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0" name="Group 32"/>
          <p:cNvGrpSpPr/>
          <p:nvPr/>
        </p:nvGrpSpPr>
        <p:grpSpPr bwMode="auto">
          <a:xfrm>
            <a:off x="1676400" y="3276600"/>
            <a:ext cx="673100" cy="800100"/>
            <a:chOff x="4212" y="2144"/>
            <a:chExt cx="424" cy="504"/>
          </a:xfrm>
        </p:grpSpPr>
        <p:grpSp>
          <p:nvGrpSpPr>
            <p:cNvPr id="56397" name="Group 33"/>
            <p:cNvGrpSpPr/>
            <p:nvPr/>
          </p:nvGrpSpPr>
          <p:grpSpPr bwMode="auto">
            <a:xfrm>
              <a:off x="4212" y="2144"/>
              <a:ext cx="424" cy="504"/>
              <a:chOff x="4212" y="2144"/>
              <a:chExt cx="424" cy="504"/>
            </a:xfrm>
          </p:grpSpPr>
          <p:grpSp>
            <p:nvGrpSpPr>
              <p:cNvPr id="56399" name="Group 34"/>
              <p:cNvGrpSpPr/>
              <p:nvPr/>
            </p:nvGrpSpPr>
            <p:grpSpPr bwMode="auto">
              <a:xfrm>
                <a:off x="4212" y="2144"/>
                <a:ext cx="424" cy="504"/>
                <a:chOff x="4212" y="2144"/>
                <a:chExt cx="424" cy="504"/>
              </a:xfrm>
            </p:grpSpPr>
            <p:sp>
              <p:nvSpPr>
                <p:cNvPr id="5640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0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1" name="Group 17"/>
          <p:cNvGrpSpPr/>
          <p:nvPr/>
        </p:nvGrpSpPr>
        <p:grpSpPr bwMode="auto">
          <a:xfrm>
            <a:off x="3048000" y="4191000"/>
            <a:ext cx="673100" cy="800100"/>
            <a:chOff x="4228" y="2820"/>
            <a:chExt cx="424" cy="504"/>
          </a:xfrm>
        </p:grpSpPr>
        <p:grpSp>
          <p:nvGrpSpPr>
            <p:cNvPr id="56392" name="Group 18"/>
            <p:cNvGrpSpPr/>
            <p:nvPr/>
          </p:nvGrpSpPr>
          <p:grpSpPr bwMode="auto">
            <a:xfrm>
              <a:off x="4228" y="2820"/>
              <a:ext cx="424" cy="504"/>
              <a:chOff x="4228" y="2820"/>
              <a:chExt cx="424" cy="504"/>
            </a:xfrm>
          </p:grpSpPr>
          <p:sp>
            <p:nvSpPr>
              <p:cNvPr id="56395"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6"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3"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4"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2" name="Group 23"/>
          <p:cNvGrpSpPr/>
          <p:nvPr/>
        </p:nvGrpSpPr>
        <p:grpSpPr bwMode="auto">
          <a:xfrm>
            <a:off x="3733800" y="4267200"/>
            <a:ext cx="661988" cy="649288"/>
            <a:chOff x="4319" y="3408"/>
            <a:chExt cx="417" cy="409"/>
          </a:xfrm>
        </p:grpSpPr>
        <p:grpSp>
          <p:nvGrpSpPr>
            <p:cNvPr id="56384" name="Group 24"/>
            <p:cNvGrpSpPr/>
            <p:nvPr/>
          </p:nvGrpSpPr>
          <p:grpSpPr bwMode="auto">
            <a:xfrm>
              <a:off x="4321" y="3601"/>
              <a:ext cx="415" cy="216"/>
              <a:chOff x="4321" y="3601"/>
              <a:chExt cx="415" cy="216"/>
            </a:xfrm>
          </p:grpSpPr>
          <p:sp>
            <p:nvSpPr>
              <p:cNvPr id="56388"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9"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0"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1"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85" name="Group 29"/>
            <p:cNvGrpSpPr/>
            <p:nvPr/>
          </p:nvGrpSpPr>
          <p:grpSpPr bwMode="auto">
            <a:xfrm>
              <a:off x="4319" y="3408"/>
              <a:ext cx="217" cy="409"/>
              <a:chOff x="4319" y="3408"/>
              <a:chExt cx="217" cy="409"/>
            </a:xfrm>
          </p:grpSpPr>
          <p:sp>
            <p:nvSpPr>
              <p:cNvPr id="56386"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7"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3" name="Group 32"/>
          <p:cNvGrpSpPr/>
          <p:nvPr/>
        </p:nvGrpSpPr>
        <p:grpSpPr bwMode="auto">
          <a:xfrm>
            <a:off x="2362200" y="4191000"/>
            <a:ext cx="673100" cy="800100"/>
            <a:chOff x="4212" y="2144"/>
            <a:chExt cx="424" cy="504"/>
          </a:xfrm>
        </p:grpSpPr>
        <p:grpSp>
          <p:nvGrpSpPr>
            <p:cNvPr id="56378" name="Group 33"/>
            <p:cNvGrpSpPr/>
            <p:nvPr/>
          </p:nvGrpSpPr>
          <p:grpSpPr bwMode="auto">
            <a:xfrm>
              <a:off x="4212" y="2144"/>
              <a:ext cx="424" cy="504"/>
              <a:chOff x="4212" y="2144"/>
              <a:chExt cx="424" cy="504"/>
            </a:xfrm>
          </p:grpSpPr>
          <p:grpSp>
            <p:nvGrpSpPr>
              <p:cNvPr id="56380" name="Group 34"/>
              <p:cNvGrpSpPr/>
              <p:nvPr/>
            </p:nvGrpSpPr>
            <p:grpSpPr bwMode="auto">
              <a:xfrm>
                <a:off x="4212" y="2144"/>
                <a:ext cx="424" cy="504"/>
                <a:chOff x="4212" y="2144"/>
                <a:chExt cx="424" cy="504"/>
              </a:xfrm>
            </p:grpSpPr>
            <p:sp>
              <p:nvSpPr>
                <p:cNvPr id="56382"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3"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81"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9"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4" name="Group 17"/>
          <p:cNvGrpSpPr/>
          <p:nvPr/>
        </p:nvGrpSpPr>
        <p:grpSpPr bwMode="auto">
          <a:xfrm>
            <a:off x="3733800" y="5029200"/>
            <a:ext cx="673100" cy="800100"/>
            <a:chOff x="4228" y="2820"/>
            <a:chExt cx="424" cy="504"/>
          </a:xfrm>
        </p:grpSpPr>
        <p:grpSp>
          <p:nvGrpSpPr>
            <p:cNvPr id="56373" name="Group 18"/>
            <p:cNvGrpSpPr/>
            <p:nvPr/>
          </p:nvGrpSpPr>
          <p:grpSpPr bwMode="auto">
            <a:xfrm>
              <a:off x="4228" y="2820"/>
              <a:ext cx="424" cy="504"/>
              <a:chOff x="4228" y="2820"/>
              <a:chExt cx="424" cy="504"/>
            </a:xfrm>
          </p:grpSpPr>
          <p:sp>
            <p:nvSpPr>
              <p:cNvPr id="56376"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7"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4"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5"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5" name="Group 23"/>
          <p:cNvGrpSpPr/>
          <p:nvPr/>
        </p:nvGrpSpPr>
        <p:grpSpPr bwMode="auto">
          <a:xfrm>
            <a:off x="4419600" y="5105400"/>
            <a:ext cx="661988" cy="649288"/>
            <a:chOff x="4319" y="3408"/>
            <a:chExt cx="417" cy="409"/>
          </a:xfrm>
        </p:grpSpPr>
        <p:grpSp>
          <p:nvGrpSpPr>
            <p:cNvPr id="56365" name="Group 24"/>
            <p:cNvGrpSpPr/>
            <p:nvPr/>
          </p:nvGrpSpPr>
          <p:grpSpPr bwMode="auto">
            <a:xfrm>
              <a:off x="4321" y="3601"/>
              <a:ext cx="415" cy="216"/>
              <a:chOff x="4321" y="3601"/>
              <a:chExt cx="415" cy="216"/>
            </a:xfrm>
          </p:grpSpPr>
          <p:sp>
            <p:nvSpPr>
              <p:cNvPr id="56369"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0"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1"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2"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66" name="Group 29"/>
            <p:cNvGrpSpPr/>
            <p:nvPr/>
          </p:nvGrpSpPr>
          <p:grpSpPr bwMode="auto">
            <a:xfrm>
              <a:off x="4319" y="3408"/>
              <a:ext cx="217" cy="409"/>
              <a:chOff x="4319" y="3408"/>
              <a:chExt cx="217" cy="409"/>
            </a:xfrm>
          </p:grpSpPr>
          <p:sp>
            <p:nvSpPr>
              <p:cNvPr id="56367"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8"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6" name="Group 32"/>
          <p:cNvGrpSpPr/>
          <p:nvPr/>
        </p:nvGrpSpPr>
        <p:grpSpPr bwMode="auto">
          <a:xfrm>
            <a:off x="3048000" y="5029200"/>
            <a:ext cx="673100" cy="800100"/>
            <a:chOff x="4212" y="2144"/>
            <a:chExt cx="424" cy="504"/>
          </a:xfrm>
        </p:grpSpPr>
        <p:grpSp>
          <p:nvGrpSpPr>
            <p:cNvPr id="56359" name="Group 33"/>
            <p:cNvGrpSpPr/>
            <p:nvPr/>
          </p:nvGrpSpPr>
          <p:grpSpPr bwMode="auto">
            <a:xfrm>
              <a:off x="4212" y="2144"/>
              <a:ext cx="424" cy="504"/>
              <a:chOff x="4212" y="2144"/>
              <a:chExt cx="424" cy="504"/>
            </a:xfrm>
          </p:grpSpPr>
          <p:grpSp>
            <p:nvGrpSpPr>
              <p:cNvPr id="56361" name="Group 34"/>
              <p:cNvGrpSpPr/>
              <p:nvPr/>
            </p:nvGrpSpPr>
            <p:grpSpPr bwMode="auto">
              <a:xfrm>
                <a:off x="4212" y="2144"/>
                <a:ext cx="424" cy="504"/>
                <a:chOff x="4212" y="2144"/>
                <a:chExt cx="424" cy="504"/>
              </a:xfrm>
            </p:grpSpPr>
            <p:sp>
              <p:nvSpPr>
                <p:cNvPr id="56363"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4"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2"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0"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7983"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84"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39"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0"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41"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42"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43"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4"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5"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46"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47"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8"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9"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8006"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6351"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2"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3"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4"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5"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6"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7"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8"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983"/>
                                        </p:tgtEl>
                                        <p:attrNameLst>
                                          <p:attrName>style.visibility</p:attrName>
                                        </p:attrNameLst>
                                      </p:cBhvr>
                                      <p:to>
                                        <p:strVal val="visible"/>
                                      </p:to>
                                    </p:set>
                                    <p:animEffect transition="in" filter="wipe(left)">
                                      <p:cBhvr>
                                        <p:cTn id="7" dur="500"/>
                                        <p:tgtEl>
                                          <p:spTgt spid="37983"/>
                                        </p:tgtEl>
                                      </p:cBhvr>
                                    </p:animEffect>
                                  </p:childTnLst>
                                </p:cTn>
                              </p:par>
                              <p:par>
                                <p:cTn id="8" presetID="22" presetClass="entr" presetSubtype="8" fill="hold" nodeType="withEffect">
                                  <p:stCondLst>
                                    <p:cond delay="0"/>
                                  </p:stCondLst>
                                  <p:childTnLst>
                                    <p:set>
                                      <p:cBhvr>
                                        <p:cTn id="9" dur="1" fill="hold">
                                          <p:stCondLst>
                                            <p:cond delay="0"/>
                                          </p:stCondLst>
                                        </p:cTn>
                                        <p:tgtEl>
                                          <p:spTgt spid="37984"/>
                                        </p:tgtEl>
                                        <p:attrNameLst>
                                          <p:attrName>style.visibility</p:attrName>
                                        </p:attrNameLst>
                                      </p:cBhvr>
                                      <p:to>
                                        <p:strVal val="visible"/>
                                      </p:to>
                                    </p:set>
                                    <p:animEffect transition="in" filter="wipe(left)">
                                      <p:cBhvr>
                                        <p:cTn id="10" dur="500"/>
                                        <p:tgtEl>
                                          <p:spTgt spid="3798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006"/>
                                        </p:tgtEl>
                                        <p:attrNameLst>
                                          <p:attrName>style.visibility</p:attrName>
                                        </p:attrNameLst>
                                      </p:cBhvr>
                                      <p:to>
                                        <p:strVal val="visible"/>
                                      </p:to>
                                    </p:set>
                                    <p:animEffect transition="in" filter="wipe(left)">
                                      <p:cBhvr>
                                        <p:cTn id="13" dur="500"/>
                                        <p:tgtEl>
                                          <p:spTgt spid="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58370"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endParaRPr lang="en-US" altLang="zh-CN"/>
          </a:p>
          <a:p>
            <a:pPr eaLnBrk="1" hangingPunct="1">
              <a:lnSpc>
                <a:spcPct val="80000"/>
              </a:lnSpc>
            </a:pPr>
            <a:r>
              <a:rPr lang="en-US" altLang="zh-CN" sz="2800">
                <a:solidFill>
                  <a:srgbClr val="00CC00"/>
                </a:solidFill>
              </a:rPr>
              <a:t>A task has a series of stages;</a:t>
            </a:r>
            <a:endParaRPr lang="en-US" altLang="zh-CN" sz="2800">
              <a:solidFill>
                <a:srgbClr val="00CC00"/>
              </a:solidFill>
            </a:endParaRPr>
          </a:p>
        </p:txBody>
      </p:sp>
      <p:sp>
        <p:nvSpPr>
          <p:cNvPr id="58371"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2"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8373" name="Group 17"/>
          <p:cNvGrpSpPr/>
          <p:nvPr/>
        </p:nvGrpSpPr>
        <p:grpSpPr bwMode="auto">
          <a:xfrm>
            <a:off x="1676400" y="2438400"/>
            <a:ext cx="673100" cy="800100"/>
            <a:chOff x="4228" y="2820"/>
            <a:chExt cx="424" cy="504"/>
          </a:xfrm>
        </p:grpSpPr>
        <p:grpSp>
          <p:nvGrpSpPr>
            <p:cNvPr id="58480" name="Group 18"/>
            <p:cNvGrpSpPr/>
            <p:nvPr/>
          </p:nvGrpSpPr>
          <p:grpSpPr bwMode="auto">
            <a:xfrm>
              <a:off x="4228" y="2820"/>
              <a:ext cx="424" cy="504"/>
              <a:chOff x="4228" y="2820"/>
              <a:chExt cx="424" cy="504"/>
            </a:xfrm>
          </p:grpSpPr>
          <p:sp>
            <p:nvSpPr>
              <p:cNvPr id="5848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8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4" name="Group 23"/>
          <p:cNvGrpSpPr/>
          <p:nvPr/>
        </p:nvGrpSpPr>
        <p:grpSpPr bwMode="auto">
          <a:xfrm>
            <a:off x="2362200" y="2514600"/>
            <a:ext cx="661988" cy="649288"/>
            <a:chOff x="4319" y="3408"/>
            <a:chExt cx="417" cy="409"/>
          </a:xfrm>
        </p:grpSpPr>
        <p:grpSp>
          <p:nvGrpSpPr>
            <p:cNvPr id="58472" name="Group 24"/>
            <p:cNvGrpSpPr/>
            <p:nvPr/>
          </p:nvGrpSpPr>
          <p:grpSpPr bwMode="auto">
            <a:xfrm>
              <a:off x="4321" y="3601"/>
              <a:ext cx="415" cy="216"/>
              <a:chOff x="4321" y="3601"/>
              <a:chExt cx="415" cy="216"/>
            </a:xfrm>
          </p:grpSpPr>
          <p:sp>
            <p:nvSpPr>
              <p:cNvPr id="5847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73" name="Group 29"/>
            <p:cNvGrpSpPr/>
            <p:nvPr/>
          </p:nvGrpSpPr>
          <p:grpSpPr bwMode="auto">
            <a:xfrm>
              <a:off x="4319" y="3408"/>
              <a:ext cx="217" cy="409"/>
              <a:chOff x="4319" y="3408"/>
              <a:chExt cx="217" cy="409"/>
            </a:xfrm>
          </p:grpSpPr>
          <p:sp>
            <p:nvSpPr>
              <p:cNvPr id="5847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5" name="Group 32"/>
          <p:cNvGrpSpPr/>
          <p:nvPr/>
        </p:nvGrpSpPr>
        <p:grpSpPr bwMode="auto">
          <a:xfrm>
            <a:off x="990600" y="2438400"/>
            <a:ext cx="673100" cy="800100"/>
            <a:chOff x="4212" y="2144"/>
            <a:chExt cx="424" cy="504"/>
          </a:xfrm>
        </p:grpSpPr>
        <p:grpSp>
          <p:nvGrpSpPr>
            <p:cNvPr id="58466" name="Group 33"/>
            <p:cNvGrpSpPr/>
            <p:nvPr/>
          </p:nvGrpSpPr>
          <p:grpSpPr bwMode="auto">
            <a:xfrm>
              <a:off x="4212" y="2144"/>
              <a:ext cx="424" cy="504"/>
              <a:chOff x="4212" y="2144"/>
              <a:chExt cx="424" cy="504"/>
            </a:xfrm>
          </p:grpSpPr>
          <p:grpSp>
            <p:nvGrpSpPr>
              <p:cNvPr id="58468" name="Group 34"/>
              <p:cNvGrpSpPr/>
              <p:nvPr/>
            </p:nvGrpSpPr>
            <p:grpSpPr bwMode="auto">
              <a:xfrm>
                <a:off x="4212" y="2144"/>
                <a:ext cx="424" cy="504"/>
                <a:chOff x="4212" y="2144"/>
                <a:chExt cx="424" cy="504"/>
              </a:xfrm>
            </p:grpSpPr>
            <p:sp>
              <p:nvSpPr>
                <p:cNvPr id="5847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76"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8377" name="Group 17"/>
          <p:cNvGrpSpPr/>
          <p:nvPr/>
        </p:nvGrpSpPr>
        <p:grpSpPr bwMode="auto">
          <a:xfrm>
            <a:off x="2362200" y="3276600"/>
            <a:ext cx="673100" cy="800100"/>
            <a:chOff x="4228" y="2820"/>
            <a:chExt cx="424" cy="504"/>
          </a:xfrm>
        </p:grpSpPr>
        <p:grpSp>
          <p:nvGrpSpPr>
            <p:cNvPr id="58461" name="Group 18"/>
            <p:cNvGrpSpPr/>
            <p:nvPr/>
          </p:nvGrpSpPr>
          <p:grpSpPr bwMode="auto">
            <a:xfrm>
              <a:off x="4228" y="2820"/>
              <a:ext cx="424" cy="504"/>
              <a:chOff x="4228" y="2820"/>
              <a:chExt cx="424" cy="504"/>
            </a:xfrm>
          </p:grpSpPr>
          <p:sp>
            <p:nvSpPr>
              <p:cNvPr id="5846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8" name="Group 23"/>
          <p:cNvGrpSpPr/>
          <p:nvPr/>
        </p:nvGrpSpPr>
        <p:grpSpPr bwMode="auto">
          <a:xfrm>
            <a:off x="3048000" y="3352800"/>
            <a:ext cx="661988" cy="649288"/>
            <a:chOff x="4319" y="3408"/>
            <a:chExt cx="417" cy="409"/>
          </a:xfrm>
        </p:grpSpPr>
        <p:grpSp>
          <p:nvGrpSpPr>
            <p:cNvPr id="58453" name="Group 24"/>
            <p:cNvGrpSpPr/>
            <p:nvPr/>
          </p:nvGrpSpPr>
          <p:grpSpPr bwMode="auto">
            <a:xfrm>
              <a:off x="4321" y="3601"/>
              <a:ext cx="415" cy="216"/>
              <a:chOff x="4321" y="3601"/>
              <a:chExt cx="415" cy="216"/>
            </a:xfrm>
          </p:grpSpPr>
          <p:sp>
            <p:nvSpPr>
              <p:cNvPr id="5845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54" name="Group 29"/>
            <p:cNvGrpSpPr/>
            <p:nvPr/>
          </p:nvGrpSpPr>
          <p:grpSpPr bwMode="auto">
            <a:xfrm>
              <a:off x="4319" y="3408"/>
              <a:ext cx="217" cy="409"/>
              <a:chOff x="4319" y="3408"/>
              <a:chExt cx="217" cy="409"/>
            </a:xfrm>
          </p:grpSpPr>
          <p:sp>
            <p:nvSpPr>
              <p:cNvPr id="5845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9" name="Group 32"/>
          <p:cNvGrpSpPr/>
          <p:nvPr/>
        </p:nvGrpSpPr>
        <p:grpSpPr bwMode="auto">
          <a:xfrm>
            <a:off x="1676400" y="3276600"/>
            <a:ext cx="673100" cy="800100"/>
            <a:chOff x="4212" y="2144"/>
            <a:chExt cx="424" cy="504"/>
          </a:xfrm>
        </p:grpSpPr>
        <p:grpSp>
          <p:nvGrpSpPr>
            <p:cNvPr id="58447" name="Group 33"/>
            <p:cNvGrpSpPr/>
            <p:nvPr/>
          </p:nvGrpSpPr>
          <p:grpSpPr bwMode="auto">
            <a:xfrm>
              <a:off x="4212" y="2144"/>
              <a:ext cx="424" cy="504"/>
              <a:chOff x="4212" y="2144"/>
              <a:chExt cx="424" cy="504"/>
            </a:xfrm>
          </p:grpSpPr>
          <p:grpSp>
            <p:nvGrpSpPr>
              <p:cNvPr id="58449" name="Group 34"/>
              <p:cNvGrpSpPr/>
              <p:nvPr/>
            </p:nvGrpSpPr>
            <p:grpSpPr bwMode="auto">
              <a:xfrm>
                <a:off x="4212" y="2144"/>
                <a:ext cx="424" cy="504"/>
                <a:chOff x="4212" y="2144"/>
                <a:chExt cx="424" cy="504"/>
              </a:xfrm>
            </p:grpSpPr>
            <p:sp>
              <p:nvSpPr>
                <p:cNvPr id="5845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5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0" name="Group 17"/>
          <p:cNvGrpSpPr/>
          <p:nvPr/>
        </p:nvGrpSpPr>
        <p:grpSpPr bwMode="auto">
          <a:xfrm>
            <a:off x="3048000" y="4191000"/>
            <a:ext cx="673100" cy="800100"/>
            <a:chOff x="4228" y="2820"/>
            <a:chExt cx="424" cy="504"/>
          </a:xfrm>
        </p:grpSpPr>
        <p:grpSp>
          <p:nvGrpSpPr>
            <p:cNvPr id="58442" name="Group 18"/>
            <p:cNvGrpSpPr/>
            <p:nvPr/>
          </p:nvGrpSpPr>
          <p:grpSpPr bwMode="auto">
            <a:xfrm>
              <a:off x="4228" y="2820"/>
              <a:ext cx="424" cy="504"/>
              <a:chOff x="4228" y="2820"/>
              <a:chExt cx="424" cy="504"/>
            </a:xfrm>
          </p:grpSpPr>
          <p:sp>
            <p:nvSpPr>
              <p:cNvPr id="58445"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6"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3"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4"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1" name="Group 23"/>
          <p:cNvGrpSpPr/>
          <p:nvPr/>
        </p:nvGrpSpPr>
        <p:grpSpPr bwMode="auto">
          <a:xfrm>
            <a:off x="3733800" y="4267200"/>
            <a:ext cx="661988" cy="649288"/>
            <a:chOff x="4319" y="3408"/>
            <a:chExt cx="417" cy="409"/>
          </a:xfrm>
        </p:grpSpPr>
        <p:grpSp>
          <p:nvGrpSpPr>
            <p:cNvPr id="58434" name="Group 24"/>
            <p:cNvGrpSpPr/>
            <p:nvPr/>
          </p:nvGrpSpPr>
          <p:grpSpPr bwMode="auto">
            <a:xfrm>
              <a:off x="4321" y="3601"/>
              <a:ext cx="415" cy="216"/>
              <a:chOff x="4321" y="3601"/>
              <a:chExt cx="415" cy="216"/>
            </a:xfrm>
          </p:grpSpPr>
          <p:sp>
            <p:nvSpPr>
              <p:cNvPr id="58438"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9"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0"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1"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35" name="Group 29"/>
            <p:cNvGrpSpPr/>
            <p:nvPr/>
          </p:nvGrpSpPr>
          <p:grpSpPr bwMode="auto">
            <a:xfrm>
              <a:off x="4319" y="3408"/>
              <a:ext cx="217" cy="409"/>
              <a:chOff x="4319" y="3408"/>
              <a:chExt cx="217" cy="409"/>
            </a:xfrm>
          </p:grpSpPr>
          <p:sp>
            <p:nvSpPr>
              <p:cNvPr id="58436"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7"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2" name="Group 32"/>
          <p:cNvGrpSpPr/>
          <p:nvPr/>
        </p:nvGrpSpPr>
        <p:grpSpPr bwMode="auto">
          <a:xfrm>
            <a:off x="2362200" y="4191000"/>
            <a:ext cx="673100" cy="800100"/>
            <a:chOff x="4212" y="2144"/>
            <a:chExt cx="424" cy="504"/>
          </a:xfrm>
        </p:grpSpPr>
        <p:grpSp>
          <p:nvGrpSpPr>
            <p:cNvPr id="58428" name="Group 33"/>
            <p:cNvGrpSpPr/>
            <p:nvPr/>
          </p:nvGrpSpPr>
          <p:grpSpPr bwMode="auto">
            <a:xfrm>
              <a:off x="4212" y="2144"/>
              <a:ext cx="424" cy="504"/>
              <a:chOff x="4212" y="2144"/>
              <a:chExt cx="424" cy="504"/>
            </a:xfrm>
          </p:grpSpPr>
          <p:grpSp>
            <p:nvGrpSpPr>
              <p:cNvPr id="58430" name="Group 34"/>
              <p:cNvGrpSpPr/>
              <p:nvPr/>
            </p:nvGrpSpPr>
            <p:grpSpPr bwMode="auto">
              <a:xfrm>
                <a:off x="4212" y="2144"/>
                <a:ext cx="424" cy="504"/>
                <a:chOff x="4212" y="2144"/>
                <a:chExt cx="424" cy="504"/>
              </a:xfrm>
            </p:grpSpPr>
            <p:sp>
              <p:nvSpPr>
                <p:cNvPr id="58432"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3"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31"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9"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3" name="Group 17"/>
          <p:cNvGrpSpPr/>
          <p:nvPr/>
        </p:nvGrpSpPr>
        <p:grpSpPr bwMode="auto">
          <a:xfrm>
            <a:off x="3733800" y="5029200"/>
            <a:ext cx="673100" cy="800100"/>
            <a:chOff x="4228" y="2820"/>
            <a:chExt cx="424" cy="504"/>
          </a:xfrm>
        </p:grpSpPr>
        <p:grpSp>
          <p:nvGrpSpPr>
            <p:cNvPr id="58423" name="Group 18"/>
            <p:cNvGrpSpPr/>
            <p:nvPr/>
          </p:nvGrpSpPr>
          <p:grpSpPr bwMode="auto">
            <a:xfrm>
              <a:off x="4228" y="2820"/>
              <a:ext cx="424" cy="504"/>
              <a:chOff x="4228" y="2820"/>
              <a:chExt cx="424" cy="504"/>
            </a:xfrm>
          </p:grpSpPr>
          <p:sp>
            <p:nvSpPr>
              <p:cNvPr id="58426"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7"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4"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5"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4" name="Group 23"/>
          <p:cNvGrpSpPr/>
          <p:nvPr/>
        </p:nvGrpSpPr>
        <p:grpSpPr bwMode="auto">
          <a:xfrm>
            <a:off x="4419600" y="5105400"/>
            <a:ext cx="661988" cy="649288"/>
            <a:chOff x="4319" y="3408"/>
            <a:chExt cx="417" cy="409"/>
          </a:xfrm>
        </p:grpSpPr>
        <p:grpSp>
          <p:nvGrpSpPr>
            <p:cNvPr id="58415" name="Group 24"/>
            <p:cNvGrpSpPr/>
            <p:nvPr/>
          </p:nvGrpSpPr>
          <p:grpSpPr bwMode="auto">
            <a:xfrm>
              <a:off x="4321" y="3601"/>
              <a:ext cx="415" cy="216"/>
              <a:chOff x="4321" y="3601"/>
              <a:chExt cx="415" cy="216"/>
            </a:xfrm>
          </p:grpSpPr>
          <p:sp>
            <p:nvSpPr>
              <p:cNvPr id="58419"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0"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1"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2"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16" name="Group 29"/>
            <p:cNvGrpSpPr/>
            <p:nvPr/>
          </p:nvGrpSpPr>
          <p:grpSpPr bwMode="auto">
            <a:xfrm>
              <a:off x="4319" y="3408"/>
              <a:ext cx="217" cy="409"/>
              <a:chOff x="4319" y="3408"/>
              <a:chExt cx="217" cy="409"/>
            </a:xfrm>
          </p:grpSpPr>
          <p:sp>
            <p:nvSpPr>
              <p:cNvPr id="58417"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8"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5" name="Group 32"/>
          <p:cNvGrpSpPr/>
          <p:nvPr/>
        </p:nvGrpSpPr>
        <p:grpSpPr bwMode="auto">
          <a:xfrm>
            <a:off x="3048000" y="5029200"/>
            <a:ext cx="673100" cy="800100"/>
            <a:chOff x="4212" y="2144"/>
            <a:chExt cx="424" cy="504"/>
          </a:xfrm>
        </p:grpSpPr>
        <p:grpSp>
          <p:nvGrpSpPr>
            <p:cNvPr id="58409" name="Group 33"/>
            <p:cNvGrpSpPr/>
            <p:nvPr/>
          </p:nvGrpSpPr>
          <p:grpSpPr bwMode="auto">
            <a:xfrm>
              <a:off x="4212" y="2144"/>
              <a:ext cx="424" cy="504"/>
              <a:chOff x="4212" y="2144"/>
              <a:chExt cx="424" cy="504"/>
            </a:xfrm>
          </p:grpSpPr>
          <p:grpSp>
            <p:nvGrpSpPr>
              <p:cNvPr id="58411" name="Group 34"/>
              <p:cNvGrpSpPr/>
              <p:nvPr/>
            </p:nvGrpSpPr>
            <p:grpSpPr bwMode="auto">
              <a:xfrm>
                <a:off x="4212" y="2144"/>
                <a:ext cx="424" cy="504"/>
                <a:chOff x="4212" y="2144"/>
                <a:chExt cx="424" cy="504"/>
              </a:xfrm>
            </p:grpSpPr>
            <p:sp>
              <p:nvSpPr>
                <p:cNvPr id="58413"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4"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2"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0"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86"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7"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8"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9"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0"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1"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2"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3"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4"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5"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6"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7"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8"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399"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8400"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1"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2"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3"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4"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5"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6"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7"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8" name="AutoShape 130"/>
          <p:cNvSpPr>
            <a:spLocks noChangeArrowheads="1"/>
          </p:cNvSpPr>
          <p:nvPr/>
        </p:nvSpPr>
        <p:spPr bwMode="auto">
          <a:xfrm>
            <a:off x="914400" y="2362200"/>
            <a:ext cx="2209800" cy="9144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8"/>
                                        </p:tgtEl>
                                        <p:attrNameLst>
                                          <p:attrName>style.visibility</p:attrName>
                                        </p:attrNameLst>
                                      </p:cBhvr>
                                      <p:to>
                                        <p:strVal val="visible"/>
                                      </p:to>
                                    </p:set>
                                    <p:anim calcmode="lin" valueType="num">
                                      <p:cBhvr>
                                        <p:cTn id="7" dur="500" fill="hold"/>
                                        <p:tgtEl>
                                          <p:spTgt spid="38018"/>
                                        </p:tgtEl>
                                        <p:attrNameLst>
                                          <p:attrName>ppt_w</p:attrName>
                                        </p:attrNameLst>
                                      </p:cBhvr>
                                      <p:tavLst>
                                        <p:tav tm="0">
                                          <p:val>
                                            <p:strVal val="4*#ppt_w"/>
                                          </p:val>
                                        </p:tav>
                                        <p:tav tm="100000">
                                          <p:val>
                                            <p:strVal val="#ppt_w"/>
                                          </p:val>
                                        </p:tav>
                                      </p:tavLst>
                                    </p:anim>
                                    <p:anim calcmode="lin" valueType="num">
                                      <p:cBhvr>
                                        <p:cTn id="8" dur="500" fill="hold"/>
                                        <p:tgtEl>
                                          <p:spTgt spid="3801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60418"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endParaRPr lang="en-US" altLang="zh-CN"/>
          </a:p>
          <a:p>
            <a:pPr eaLnBrk="1" hangingPunct="1">
              <a:lnSpc>
                <a:spcPct val="80000"/>
              </a:lnSpc>
            </a:pPr>
            <a:r>
              <a:rPr lang="en-US" altLang="zh-CN" sz="2800"/>
              <a:t>A task has a series of stages;</a:t>
            </a:r>
            <a:endParaRPr lang="en-US" altLang="zh-CN" sz="2800"/>
          </a:p>
          <a:p>
            <a:pPr eaLnBrk="1" hangingPunct="1">
              <a:lnSpc>
                <a:spcPct val="80000"/>
              </a:lnSpc>
            </a:pPr>
            <a:r>
              <a:rPr lang="en-US" altLang="zh-CN" sz="2800">
                <a:solidFill>
                  <a:srgbClr val="00CC00"/>
                </a:solidFill>
              </a:rPr>
              <a:t>Stage dependency:</a:t>
            </a:r>
            <a:endParaRPr lang="en-US" altLang="zh-CN" sz="2800">
              <a:solidFill>
                <a:srgbClr val="00CC00"/>
              </a:solidFill>
            </a:endParaRPr>
          </a:p>
          <a:p>
            <a:pPr eaLnBrk="1" hangingPunct="1">
              <a:lnSpc>
                <a:spcPct val="80000"/>
              </a:lnSpc>
              <a:buFontTx/>
              <a:buNone/>
            </a:pPr>
            <a:r>
              <a:rPr lang="en-US" altLang="zh-CN" sz="2800">
                <a:solidFill>
                  <a:srgbClr val="00CC00"/>
                </a:solidFill>
              </a:rPr>
              <a:t>	e.g., wash before dry;</a:t>
            </a:r>
            <a:endParaRPr lang="en-US" altLang="zh-CN" sz="2800">
              <a:solidFill>
                <a:srgbClr val="00CC00"/>
              </a:solidFill>
            </a:endParaRPr>
          </a:p>
          <a:p>
            <a:pPr eaLnBrk="1" hangingPunct="1">
              <a:lnSpc>
                <a:spcPct val="80000"/>
              </a:lnSpc>
            </a:pPr>
            <a:endParaRPr lang="en-US" altLang="zh-CN" sz="2800"/>
          </a:p>
        </p:txBody>
      </p:sp>
      <p:sp>
        <p:nvSpPr>
          <p:cNvPr id="60419"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0"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0421" name="Group 17"/>
          <p:cNvGrpSpPr/>
          <p:nvPr/>
        </p:nvGrpSpPr>
        <p:grpSpPr bwMode="auto">
          <a:xfrm>
            <a:off x="1676400" y="2438400"/>
            <a:ext cx="673100" cy="800100"/>
            <a:chOff x="4228" y="2820"/>
            <a:chExt cx="424" cy="504"/>
          </a:xfrm>
        </p:grpSpPr>
        <p:grpSp>
          <p:nvGrpSpPr>
            <p:cNvPr id="60528" name="Group 18"/>
            <p:cNvGrpSpPr/>
            <p:nvPr/>
          </p:nvGrpSpPr>
          <p:grpSpPr bwMode="auto">
            <a:xfrm>
              <a:off x="4228" y="2820"/>
              <a:ext cx="424" cy="504"/>
              <a:chOff x="4228" y="2820"/>
              <a:chExt cx="424" cy="504"/>
            </a:xfrm>
          </p:grpSpPr>
          <p:sp>
            <p:nvSpPr>
              <p:cNvPr id="60531"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2"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29"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0"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2" name="Group 23"/>
          <p:cNvGrpSpPr/>
          <p:nvPr/>
        </p:nvGrpSpPr>
        <p:grpSpPr bwMode="auto">
          <a:xfrm>
            <a:off x="2362200" y="2514600"/>
            <a:ext cx="661988" cy="649288"/>
            <a:chOff x="4319" y="3408"/>
            <a:chExt cx="417" cy="409"/>
          </a:xfrm>
        </p:grpSpPr>
        <p:grpSp>
          <p:nvGrpSpPr>
            <p:cNvPr id="60520" name="Group 24"/>
            <p:cNvGrpSpPr/>
            <p:nvPr/>
          </p:nvGrpSpPr>
          <p:grpSpPr bwMode="auto">
            <a:xfrm>
              <a:off x="4321" y="3601"/>
              <a:ext cx="415" cy="216"/>
              <a:chOff x="4321" y="3601"/>
              <a:chExt cx="415" cy="216"/>
            </a:xfrm>
          </p:grpSpPr>
          <p:sp>
            <p:nvSpPr>
              <p:cNvPr id="60524"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5"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6"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7"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21" name="Group 29"/>
            <p:cNvGrpSpPr/>
            <p:nvPr/>
          </p:nvGrpSpPr>
          <p:grpSpPr bwMode="auto">
            <a:xfrm>
              <a:off x="4319" y="3408"/>
              <a:ext cx="217" cy="409"/>
              <a:chOff x="4319" y="3408"/>
              <a:chExt cx="217" cy="409"/>
            </a:xfrm>
          </p:grpSpPr>
          <p:sp>
            <p:nvSpPr>
              <p:cNvPr id="60522"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3"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3" name="Group 32"/>
          <p:cNvGrpSpPr/>
          <p:nvPr/>
        </p:nvGrpSpPr>
        <p:grpSpPr bwMode="auto">
          <a:xfrm>
            <a:off x="990600" y="2438400"/>
            <a:ext cx="673100" cy="800100"/>
            <a:chOff x="4212" y="2144"/>
            <a:chExt cx="424" cy="504"/>
          </a:xfrm>
        </p:grpSpPr>
        <p:grpSp>
          <p:nvGrpSpPr>
            <p:cNvPr id="60514" name="Group 33"/>
            <p:cNvGrpSpPr/>
            <p:nvPr/>
          </p:nvGrpSpPr>
          <p:grpSpPr bwMode="auto">
            <a:xfrm>
              <a:off x="4212" y="2144"/>
              <a:ext cx="424" cy="504"/>
              <a:chOff x="4212" y="2144"/>
              <a:chExt cx="424" cy="504"/>
            </a:xfrm>
          </p:grpSpPr>
          <p:grpSp>
            <p:nvGrpSpPr>
              <p:cNvPr id="60516" name="Group 34"/>
              <p:cNvGrpSpPr/>
              <p:nvPr/>
            </p:nvGrpSpPr>
            <p:grpSpPr bwMode="auto">
              <a:xfrm>
                <a:off x="4212" y="2144"/>
                <a:ext cx="424" cy="504"/>
                <a:chOff x="4212" y="2144"/>
                <a:chExt cx="424" cy="504"/>
              </a:xfrm>
            </p:grpSpPr>
            <p:sp>
              <p:nvSpPr>
                <p:cNvPr id="60518"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9"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7"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5"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24"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0425" name="Group 17"/>
          <p:cNvGrpSpPr/>
          <p:nvPr/>
        </p:nvGrpSpPr>
        <p:grpSpPr bwMode="auto">
          <a:xfrm>
            <a:off x="2362200" y="3276600"/>
            <a:ext cx="673100" cy="800100"/>
            <a:chOff x="4228" y="2820"/>
            <a:chExt cx="424" cy="504"/>
          </a:xfrm>
        </p:grpSpPr>
        <p:grpSp>
          <p:nvGrpSpPr>
            <p:cNvPr id="60509" name="Group 18"/>
            <p:cNvGrpSpPr/>
            <p:nvPr/>
          </p:nvGrpSpPr>
          <p:grpSpPr bwMode="auto">
            <a:xfrm>
              <a:off x="4228" y="2820"/>
              <a:ext cx="424" cy="504"/>
              <a:chOff x="4228" y="2820"/>
              <a:chExt cx="424" cy="504"/>
            </a:xfrm>
          </p:grpSpPr>
          <p:sp>
            <p:nvSpPr>
              <p:cNvPr id="6051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6" name="Group 23"/>
          <p:cNvGrpSpPr/>
          <p:nvPr/>
        </p:nvGrpSpPr>
        <p:grpSpPr bwMode="auto">
          <a:xfrm>
            <a:off x="3048000" y="3352800"/>
            <a:ext cx="661988" cy="649288"/>
            <a:chOff x="4319" y="3408"/>
            <a:chExt cx="417" cy="409"/>
          </a:xfrm>
        </p:grpSpPr>
        <p:grpSp>
          <p:nvGrpSpPr>
            <p:cNvPr id="60501" name="Group 24"/>
            <p:cNvGrpSpPr/>
            <p:nvPr/>
          </p:nvGrpSpPr>
          <p:grpSpPr bwMode="auto">
            <a:xfrm>
              <a:off x="4321" y="3601"/>
              <a:ext cx="415" cy="216"/>
              <a:chOff x="4321" y="3601"/>
              <a:chExt cx="415" cy="216"/>
            </a:xfrm>
          </p:grpSpPr>
          <p:sp>
            <p:nvSpPr>
              <p:cNvPr id="6050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02" name="Group 29"/>
            <p:cNvGrpSpPr/>
            <p:nvPr/>
          </p:nvGrpSpPr>
          <p:grpSpPr bwMode="auto">
            <a:xfrm>
              <a:off x="4319" y="3408"/>
              <a:ext cx="217" cy="409"/>
              <a:chOff x="4319" y="3408"/>
              <a:chExt cx="217" cy="409"/>
            </a:xfrm>
          </p:grpSpPr>
          <p:sp>
            <p:nvSpPr>
              <p:cNvPr id="6050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7" name="Group 32"/>
          <p:cNvGrpSpPr/>
          <p:nvPr/>
        </p:nvGrpSpPr>
        <p:grpSpPr bwMode="auto">
          <a:xfrm>
            <a:off x="1676400" y="3276600"/>
            <a:ext cx="673100" cy="800100"/>
            <a:chOff x="4212" y="2144"/>
            <a:chExt cx="424" cy="504"/>
          </a:xfrm>
        </p:grpSpPr>
        <p:grpSp>
          <p:nvGrpSpPr>
            <p:cNvPr id="60495" name="Group 33"/>
            <p:cNvGrpSpPr/>
            <p:nvPr/>
          </p:nvGrpSpPr>
          <p:grpSpPr bwMode="auto">
            <a:xfrm>
              <a:off x="4212" y="2144"/>
              <a:ext cx="424" cy="504"/>
              <a:chOff x="4212" y="2144"/>
              <a:chExt cx="424" cy="504"/>
            </a:xfrm>
          </p:grpSpPr>
          <p:grpSp>
            <p:nvGrpSpPr>
              <p:cNvPr id="60497" name="Group 34"/>
              <p:cNvGrpSpPr/>
              <p:nvPr/>
            </p:nvGrpSpPr>
            <p:grpSpPr bwMode="auto">
              <a:xfrm>
                <a:off x="4212" y="2144"/>
                <a:ext cx="424" cy="504"/>
                <a:chOff x="4212" y="2144"/>
                <a:chExt cx="424" cy="504"/>
              </a:xfrm>
            </p:grpSpPr>
            <p:sp>
              <p:nvSpPr>
                <p:cNvPr id="6049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8" name="Group 17"/>
          <p:cNvGrpSpPr/>
          <p:nvPr/>
        </p:nvGrpSpPr>
        <p:grpSpPr bwMode="auto">
          <a:xfrm>
            <a:off x="3048000" y="4191000"/>
            <a:ext cx="673100" cy="800100"/>
            <a:chOff x="4228" y="2820"/>
            <a:chExt cx="424" cy="504"/>
          </a:xfrm>
        </p:grpSpPr>
        <p:grpSp>
          <p:nvGrpSpPr>
            <p:cNvPr id="60490" name="Group 18"/>
            <p:cNvGrpSpPr/>
            <p:nvPr/>
          </p:nvGrpSpPr>
          <p:grpSpPr bwMode="auto">
            <a:xfrm>
              <a:off x="4228" y="2820"/>
              <a:ext cx="424" cy="504"/>
              <a:chOff x="4228" y="2820"/>
              <a:chExt cx="424" cy="504"/>
            </a:xfrm>
          </p:grpSpPr>
          <p:sp>
            <p:nvSpPr>
              <p:cNvPr id="6049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9" name="Group 23"/>
          <p:cNvGrpSpPr/>
          <p:nvPr/>
        </p:nvGrpSpPr>
        <p:grpSpPr bwMode="auto">
          <a:xfrm>
            <a:off x="3733800" y="4267200"/>
            <a:ext cx="661988" cy="649288"/>
            <a:chOff x="4319" y="3408"/>
            <a:chExt cx="417" cy="409"/>
          </a:xfrm>
        </p:grpSpPr>
        <p:grpSp>
          <p:nvGrpSpPr>
            <p:cNvPr id="60482" name="Group 24"/>
            <p:cNvGrpSpPr/>
            <p:nvPr/>
          </p:nvGrpSpPr>
          <p:grpSpPr bwMode="auto">
            <a:xfrm>
              <a:off x="4321" y="3601"/>
              <a:ext cx="415" cy="216"/>
              <a:chOff x="4321" y="3601"/>
              <a:chExt cx="415" cy="216"/>
            </a:xfrm>
          </p:grpSpPr>
          <p:sp>
            <p:nvSpPr>
              <p:cNvPr id="6048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83" name="Group 29"/>
            <p:cNvGrpSpPr/>
            <p:nvPr/>
          </p:nvGrpSpPr>
          <p:grpSpPr bwMode="auto">
            <a:xfrm>
              <a:off x="4319" y="3408"/>
              <a:ext cx="217" cy="409"/>
              <a:chOff x="4319" y="3408"/>
              <a:chExt cx="217" cy="409"/>
            </a:xfrm>
          </p:grpSpPr>
          <p:sp>
            <p:nvSpPr>
              <p:cNvPr id="6048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0" name="Group 32"/>
          <p:cNvGrpSpPr/>
          <p:nvPr/>
        </p:nvGrpSpPr>
        <p:grpSpPr bwMode="auto">
          <a:xfrm>
            <a:off x="2362200" y="4191000"/>
            <a:ext cx="673100" cy="800100"/>
            <a:chOff x="4212" y="2144"/>
            <a:chExt cx="424" cy="504"/>
          </a:xfrm>
        </p:grpSpPr>
        <p:grpSp>
          <p:nvGrpSpPr>
            <p:cNvPr id="60476" name="Group 33"/>
            <p:cNvGrpSpPr/>
            <p:nvPr/>
          </p:nvGrpSpPr>
          <p:grpSpPr bwMode="auto">
            <a:xfrm>
              <a:off x="4212" y="2144"/>
              <a:ext cx="424" cy="504"/>
              <a:chOff x="4212" y="2144"/>
              <a:chExt cx="424" cy="504"/>
            </a:xfrm>
          </p:grpSpPr>
          <p:grpSp>
            <p:nvGrpSpPr>
              <p:cNvPr id="60478" name="Group 34"/>
              <p:cNvGrpSpPr/>
              <p:nvPr/>
            </p:nvGrpSpPr>
            <p:grpSpPr bwMode="auto">
              <a:xfrm>
                <a:off x="4212" y="2144"/>
                <a:ext cx="424" cy="504"/>
                <a:chOff x="4212" y="2144"/>
                <a:chExt cx="424" cy="504"/>
              </a:xfrm>
            </p:grpSpPr>
            <p:sp>
              <p:nvSpPr>
                <p:cNvPr id="6048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1" name="Group 17"/>
          <p:cNvGrpSpPr/>
          <p:nvPr/>
        </p:nvGrpSpPr>
        <p:grpSpPr bwMode="auto">
          <a:xfrm>
            <a:off x="3733800" y="5029200"/>
            <a:ext cx="673100" cy="800100"/>
            <a:chOff x="4228" y="2820"/>
            <a:chExt cx="424" cy="504"/>
          </a:xfrm>
        </p:grpSpPr>
        <p:grpSp>
          <p:nvGrpSpPr>
            <p:cNvPr id="60471" name="Group 18"/>
            <p:cNvGrpSpPr/>
            <p:nvPr/>
          </p:nvGrpSpPr>
          <p:grpSpPr bwMode="auto">
            <a:xfrm>
              <a:off x="4228" y="2820"/>
              <a:ext cx="424" cy="504"/>
              <a:chOff x="4228" y="2820"/>
              <a:chExt cx="424" cy="504"/>
            </a:xfrm>
          </p:grpSpPr>
          <p:sp>
            <p:nvSpPr>
              <p:cNvPr id="6047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2" name="Group 23"/>
          <p:cNvGrpSpPr/>
          <p:nvPr/>
        </p:nvGrpSpPr>
        <p:grpSpPr bwMode="auto">
          <a:xfrm>
            <a:off x="4419600" y="5105400"/>
            <a:ext cx="661988" cy="649288"/>
            <a:chOff x="4319" y="3408"/>
            <a:chExt cx="417" cy="409"/>
          </a:xfrm>
        </p:grpSpPr>
        <p:grpSp>
          <p:nvGrpSpPr>
            <p:cNvPr id="60463" name="Group 24"/>
            <p:cNvGrpSpPr/>
            <p:nvPr/>
          </p:nvGrpSpPr>
          <p:grpSpPr bwMode="auto">
            <a:xfrm>
              <a:off x="4321" y="3601"/>
              <a:ext cx="415" cy="216"/>
              <a:chOff x="4321" y="3601"/>
              <a:chExt cx="415" cy="216"/>
            </a:xfrm>
          </p:grpSpPr>
          <p:sp>
            <p:nvSpPr>
              <p:cNvPr id="6046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64" name="Group 29"/>
            <p:cNvGrpSpPr/>
            <p:nvPr/>
          </p:nvGrpSpPr>
          <p:grpSpPr bwMode="auto">
            <a:xfrm>
              <a:off x="4319" y="3408"/>
              <a:ext cx="217" cy="409"/>
              <a:chOff x="4319" y="3408"/>
              <a:chExt cx="217" cy="409"/>
            </a:xfrm>
          </p:grpSpPr>
          <p:sp>
            <p:nvSpPr>
              <p:cNvPr id="6046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3" name="Group 32"/>
          <p:cNvGrpSpPr/>
          <p:nvPr/>
        </p:nvGrpSpPr>
        <p:grpSpPr bwMode="auto">
          <a:xfrm>
            <a:off x="3048000" y="5029200"/>
            <a:ext cx="673100" cy="800100"/>
            <a:chOff x="4212" y="2144"/>
            <a:chExt cx="424" cy="504"/>
          </a:xfrm>
        </p:grpSpPr>
        <p:grpSp>
          <p:nvGrpSpPr>
            <p:cNvPr id="60457" name="Group 33"/>
            <p:cNvGrpSpPr/>
            <p:nvPr/>
          </p:nvGrpSpPr>
          <p:grpSpPr bwMode="auto">
            <a:xfrm>
              <a:off x="4212" y="2144"/>
              <a:ext cx="424" cy="504"/>
              <a:chOff x="4212" y="2144"/>
              <a:chExt cx="424" cy="504"/>
            </a:xfrm>
          </p:grpSpPr>
          <p:grpSp>
            <p:nvGrpSpPr>
              <p:cNvPr id="60459" name="Group 34"/>
              <p:cNvGrpSpPr/>
              <p:nvPr/>
            </p:nvGrpSpPr>
            <p:grpSpPr bwMode="auto">
              <a:xfrm>
                <a:off x="4212" y="2144"/>
                <a:ext cx="424" cy="504"/>
                <a:chOff x="4212" y="2144"/>
                <a:chExt cx="424" cy="504"/>
              </a:xfrm>
            </p:grpSpPr>
            <p:sp>
              <p:nvSpPr>
                <p:cNvPr id="6046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6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5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34"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5"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6"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7"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38"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39"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40"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1"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2"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43"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44"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6"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47"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0448"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9"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0"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1"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2"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3"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4"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5"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9" name="Line 131"/>
          <p:cNvSpPr>
            <a:spLocks noChangeShapeType="1"/>
          </p:cNvSpPr>
          <p:nvPr/>
        </p:nvSpPr>
        <p:spPr bwMode="auto">
          <a:xfrm>
            <a:off x="1219200" y="2971800"/>
            <a:ext cx="762000" cy="0"/>
          </a:xfrm>
          <a:prstGeom prst="line">
            <a:avLst/>
          </a:prstGeom>
          <a:noFill/>
          <a:ln w="76200">
            <a:solidFill>
              <a:srgbClr val="00CC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019"/>
                                        </p:tgtEl>
                                        <p:attrNameLst>
                                          <p:attrName>style.visibility</p:attrName>
                                        </p:attrNameLst>
                                      </p:cBhvr>
                                      <p:to>
                                        <p:strVal val="visible"/>
                                      </p:to>
                                    </p:set>
                                    <p:animEffect transition="in" filter="wipe(left)">
                                      <p:cBhvr>
                                        <p:cTn id="7" dur="500"/>
                                        <p:tgtEl>
                                          <p:spTgt spid="3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62466"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endParaRPr lang="en-US" altLang="zh-CN"/>
          </a:p>
          <a:p>
            <a:pPr eaLnBrk="1" hangingPunct="1">
              <a:lnSpc>
                <a:spcPct val="80000"/>
              </a:lnSpc>
            </a:pPr>
            <a:r>
              <a:rPr lang="en-US" altLang="zh-CN" sz="2800"/>
              <a:t>A task has a series of stages;</a:t>
            </a:r>
            <a:endParaRPr lang="en-US" altLang="zh-CN" sz="2800"/>
          </a:p>
          <a:p>
            <a:pPr eaLnBrk="1" hangingPunct="1">
              <a:lnSpc>
                <a:spcPct val="80000"/>
              </a:lnSpc>
            </a:pPr>
            <a:r>
              <a:rPr lang="en-US" altLang="zh-CN" sz="2800"/>
              <a:t>Stage dependency:</a:t>
            </a:r>
            <a:endParaRPr lang="en-US" altLang="zh-CN" sz="2800"/>
          </a:p>
          <a:p>
            <a:pPr eaLnBrk="1" hangingPunct="1">
              <a:lnSpc>
                <a:spcPct val="80000"/>
              </a:lnSpc>
              <a:buFontTx/>
              <a:buNone/>
            </a:pPr>
            <a:r>
              <a:rPr lang="en-US" altLang="zh-CN" sz="2800"/>
              <a:t>	e.g., wash before dry;</a:t>
            </a:r>
            <a:endParaRPr lang="en-US" altLang="zh-CN" sz="2800"/>
          </a:p>
          <a:p>
            <a:pPr eaLnBrk="1" hangingPunct="1">
              <a:lnSpc>
                <a:spcPct val="80000"/>
              </a:lnSpc>
            </a:pPr>
            <a:r>
              <a:rPr lang="en-US" altLang="zh-CN" sz="2800">
                <a:solidFill>
                  <a:srgbClr val="00CC00"/>
                </a:solidFill>
              </a:rPr>
              <a:t>Multi tasks with overlapping stages;</a:t>
            </a:r>
            <a:endParaRPr lang="en-US" altLang="zh-CN" sz="2800">
              <a:solidFill>
                <a:srgbClr val="00CC00"/>
              </a:solidFill>
            </a:endParaRPr>
          </a:p>
        </p:txBody>
      </p:sp>
      <p:sp>
        <p:nvSpPr>
          <p:cNvPr id="62467"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2469" name="Group 17"/>
          <p:cNvGrpSpPr/>
          <p:nvPr/>
        </p:nvGrpSpPr>
        <p:grpSpPr bwMode="auto">
          <a:xfrm>
            <a:off x="1676400" y="2438400"/>
            <a:ext cx="673100" cy="800100"/>
            <a:chOff x="4228" y="2820"/>
            <a:chExt cx="424" cy="504"/>
          </a:xfrm>
        </p:grpSpPr>
        <p:grpSp>
          <p:nvGrpSpPr>
            <p:cNvPr id="62576" name="Group 18"/>
            <p:cNvGrpSpPr/>
            <p:nvPr/>
          </p:nvGrpSpPr>
          <p:grpSpPr bwMode="auto">
            <a:xfrm>
              <a:off x="4228" y="2820"/>
              <a:ext cx="424" cy="504"/>
              <a:chOff x="4228" y="2820"/>
              <a:chExt cx="424" cy="504"/>
            </a:xfrm>
          </p:grpSpPr>
          <p:sp>
            <p:nvSpPr>
              <p:cNvPr id="62579"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80"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77"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8"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0" name="Group 23"/>
          <p:cNvGrpSpPr/>
          <p:nvPr/>
        </p:nvGrpSpPr>
        <p:grpSpPr bwMode="auto">
          <a:xfrm>
            <a:off x="2362200" y="2514600"/>
            <a:ext cx="661988" cy="649288"/>
            <a:chOff x="4319" y="3408"/>
            <a:chExt cx="417" cy="409"/>
          </a:xfrm>
        </p:grpSpPr>
        <p:grpSp>
          <p:nvGrpSpPr>
            <p:cNvPr id="62568" name="Group 24"/>
            <p:cNvGrpSpPr/>
            <p:nvPr/>
          </p:nvGrpSpPr>
          <p:grpSpPr bwMode="auto">
            <a:xfrm>
              <a:off x="4321" y="3601"/>
              <a:ext cx="415" cy="216"/>
              <a:chOff x="4321" y="3601"/>
              <a:chExt cx="415" cy="216"/>
            </a:xfrm>
          </p:grpSpPr>
          <p:sp>
            <p:nvSpPr>
              <p:cNvPr id="62572"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3"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4"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5"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69" name="Group 29"/>
            <p:cNvGrpSpPr/>
            <p:nvPr/>
          </p:nvGrpSpPr>
          <p:grpSpPr bwMode="auto">
            <a:xfrm>
              <a:off x="4319" y="3408"/>
              <a:ext cx="217" cy="409"/>
              <a:chOff x="4319" y="3408"/>
              <a:chExt cx="217" cy="409"/>
            </a:xfrm>
          </p:grpSpPr>
          <p:sp>
            <p:nvSpPr>
              <p:cNvPr id="62570"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1"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1" name="Group 32"/>
          <p:cNvGrpSpPr/>
          <p:nvPr/>
        </p:nvGrpSpPr>
        <p:grpSpPr bwMode="auto">
          <a:xfrm>
            <a:off x="990600" y="2438400"/>
            <a:ext cx="673100" cy="800100"/>
            <a:chOff x="4212" y="2144"/>
            <a:chExt cx="424" cy="504"/>
          </a:xfrm>
        </p:grpSpPr>
        <p:grpSp>
          <p:nvGrpSpPr>
            <p:cNvPr id="62562" name="Group 33"/>
            <p:cNvGrpSpPr/>
            <p:nvPr/>
          </p:nvGrpSpPr>
          <p:grpSpPr bwMode="auto">
            <a:xfrm>
              <a:off x="4212" y="2144"/>
              <a:ext cx="424" cy="504"/>
              <a:chOff x="4212" y="2144"/>
              <a:chExt cx="424" cy="504"/>
            </a:xfrm>
          </p:grpSpPr>
          <p:grpSp>
            <p:nvGrpSpPr>
              <p:cNvPr id="62564" name="Group 34"/>
              <p:cNvGrpSpPr/>
              <p:nvPr/>
            </p:nvGrpSpPr>
            <p:grpSpPr bwMode="auto">
              <a:xfrm>
                <a:off x="4212" y="2144"/>
                <a:ext cx="424" cy="504"/>
                <a:chOff x="4212" y="2144"/>
                <a:chExt cx="424" cy="504"/>
              </a:xfrm>
            </p:grpSpPr>
            <p:sp>
              <p:nvSpPr>
                <p:cNvPr id="62566"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7"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5"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3"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72"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2473" name="Group 17"/>
          <p:cNvGrpSpPr/>
          <p:nvPr/>
        </p:nvGrpSpPr>
        <p:grpSpPr bwMode="auto">
          <a:xfrm>
            <a:off x="2362200" y="3276600"/>
            <a:ext cx="673100" cy="800100"/>
            <a:chOff x="4228" y="2820"/>
            <a:chExt cx="424" cy="504"/>
          </a:xfrm>
        </p:grpSpPr>
        <p:grpSp>
          <p:nvGrpSpPr>
            <p:cNvPr id="62557" name="Group 18"/>
            <p:cNvGrpSpPr/>
            <p:nvPr/>
          </p:nvGrpSpPr>
          <p:grpSpPr bwMode="auto">
            <a:xfrm>
              <a:off x="4228" y="2820"/>
              <a:ext cx="424" cy="504"/>
              <a:chOff x="4228" y="2820"/>
              <a:chExt cx="424" cy="504"/>
            </a:xfrm>
          </p:grpSpPr>
          <p:sp>
            <p:nvSpPr>
              <p:cNvPr id="62560"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1"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58"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9"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4" name="Group 23"/>
          <p:cNvGrpSpPr/>
          <p:nvPr/>
        </p:nvGrpSpPr>
        <p:grpSpPr bwMode="auto">
          <a:xfrm>
            <a:off x="3048000" y="3352800"/>
            <a:ext cx="661988" cy="649288"/>
            <a:chOff x="4319" y="3408"/>
            <a:chExt cx="417" cy="409"/>
          </a:xfrm>
        </p:grpSpPr>
        <p:grpSp>
          <p:nvGrpSpPr>
            <p:cNvPr id="62549" name="Group 24"/>
            <p:cNvGrpSpPr/>
            <p:nvPr/>
          </p:nvGrpSpPr>
          <p:grpSpPr bwMode="auto">
            <a:xfrm>
              <a:off x="4321" y="3601"/>
              <a:ext cx="415" cy="216"/>
              <a:chOff x="4321" y="3601"/>
              <a:chExt cx="415" cy="216"/>
            </a:xfrm>
          </p:grpSpPr>
          <p:sp>
            <p:nvSpPr>
              <p:cNvPr id="62553"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4"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5"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6"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50" name="Group 29"/>
            <p:cNvGrpSpPr/>
            <p:nvPr/>
          </p:nvGrpSpPr>
          <p:grpSpPr bwMode="auto">
            <a:xfrm>
              <a:off x="4319" y="3408"/>
              <a:ext cx="217" cy="409"/>
              <a:chOff x="4319" y="3408"/>
              <a:chExt cx="217" cy="409"/>
            </a:xfrm>
          </p:grpSpPr>
          <p:sp>
            <p:nvSpPr>
              <p:cNvPr id="62551"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2"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5" name="Group 32"/>
          <p:cNvGrpSpPr/>
          <p:nvPr/>
        </p:nvGrpSpPr>
        <p:grpSpPr bwMode="auto">
          <a:xfrm>
            <a:off x="1676400" y="3276600"/>
            <a:ext cx="673100" cy="800100"/>
            <a:chOff x="4212" y="2144"/>
            <a:chExt cx="424" cy="504"/>
          </a:xfrm>
        </p:grpSpPr>
        <p:grpSp>
          <p:nvGrpSpPr>
            <p:cNvPr id="62543" name="Group 33"/>
            <p:cNvGrpSpPr/>
            <p:nvPr/>
          </p:nvGrpSpPr>
          <p:grpSpPr bwMode="auto">
            <a:xfrm>
              <a:off x="4212" y="2144"/>
              <a:ext cx="424" cy="504"/>
              <a:chOff x="4212" y="2144"/>
              <a:chExt cx="424" cy="504"/>
            </a:xfrm>
          </p:grpSpPr>
          <p:grpSp>
            <p:nvGrpSpPr>
              <p:cNvPr id="62545" name="Group 34"/>
              <p:cNvGrpSpPr/>
              <p:nvPr/>
            </p:nvGrpSpPr>
            <p:grpSpPr bwMode="auto">
              <a:xfrm>
                <a:off x="4212" y="2144"/>
                <a:ext cx="424" cy="504"/>
                <a:chOff x="4212" y="2144"/>
                <a:chExt cx="424" cy="504"/>
              </a:xfrm>
            </p:grpSpPr>
            <p:sp>
              <p:nvSpPr>
                <p:cNvPr id="62547"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8"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6"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4"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6" name="Group 17"/>
          <p:cNvGrpSpPr/>
          <p:nvPr/>
        </p:nvGrpSpPr>
        <p:grpSpPr bwMode="auto">
          <a:xfrm>
            <a:off x="3048000" y="4191000"/>
            <a:ext cx="673100" cy="800100"/>
            <a:chOff x="4228" y="2820"/>
            <a:chExt cx="424" cy="504"/>
          </a:xfrm>
        </p:grpSpPr>
        <p:grpSp>
          <p:nvGrpSpPr>
            <p:cNvPr id="62538" name="Group 18"/>
            <p:cNvGrpSpPr/>
            <p:nvPr/>
          </p:nvGrpSpPr>
          <p:grpSpPr bwMode="auto">
            <a:xfrm>
              <a:off x="4228" y="2820"/>
              <a:ext cx="424" cy="504"/>
              <a:chOff x="4228" y="2820"/>
              <a:chExt cx="424" cy="504"/>
            </a:xfrm>
          </p:grpSpPr>
          <p:sp>
            <p:nvSpPr>
              <p:cNvPr id="62541"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2"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39"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0"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7" name="Group 23"/>
          <p:cNvGrpSpPr/>
          <p:nvPr/>
        </p:nvGrpSpPr>
        <p:grpSpPr bwMode="auto">
          <a:xfrm>
            <a:off x="3733800" y="4267200"/>
            <a:ext cx="661988" cy="649288"/>
            <a:chOff x="4319" y="3408"/>
            <a:chExt cx="417" cy="409"/>
          </a:xfrm>
        </p:grpSpPr>
        <p:grpSp>
          <p:nvGrpSpPr>
            <p:cNvPr id="62530" name="Group 24"/>
            <p:cNvGrpSpPr/>
            <p:nvPr/>
          </p:nvGrpSpPr>
          <p:grpSpPr bwMode="auto">
            <a:xfrm>
              <a:off x="4321" y="3601"/>
              <a:ext cx="415" cy="216"/>
              <a:chOff x="4321" y="3601"/>
              <a:chExt cx="415" cy="216"/>
            </a:xfrm>
          </p:grpSpPr>
          <p:sp>
            <p:nvSpPr>
              <p:cNvPr id="62534"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5"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6"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7"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31" name="Group 29"/>
            <p:cNvGrpSpPr/>
            <p:nvPr/>
          </p:nvGrpSpPr>
          <p:grpSpPr bwMode="auto">
            <a:xfrm>
              <a:off x="4319" y="3408"/>
              <a:ext cx="217" cy="409"/>
              <a:chOff x="4319" y="3408"/>
              <a:chExt cx="217" cy="409"/>
            </a:xfrm>
          </p:grpSpPr>
          <p:sp>
            <p:nvSpPr>
              <p:cNvPr id="62532"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3"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8" name="Group 32"/>
          <p:cNvGrpSpPr/>
          <p:nvPr/>
        </p:nvGrpSpPr>
        <p:grpSpPr bwMode="auto">
          <a:xfrm>
            <a:off x="2362200" y="4191000"/>
            <a:ext cx="673100" cy="800100"/>
            <a:chOff x="4212" y="2144"/>
            <a:chExt cx="424" cy="504"/>
          </a:xfrm>
        </p:grpSpPr>
        <p:grpSp>
          <p:nvGrpSpPr>
            <p:cNvPr id="62524" name="Group 33"/>
            <p:cNvGrpSpPr/>
            <p:nvPr/>
          </p:nvGrpSpPr>
          <p:grpSpPr bwMode="auto">
            <a:xfrm>
              <a:off x="4212" y="2144"/>
              <a:ext cx="424" cy="504"/>
              <a:chOff x="4212" y="2144"/>
              <a:chExt cx="424" cy="504"/>
            </a:xfrm>
          </p:grpSpPr>
          <p:grpSp>
            <p:nvGrpSpPr>
              <p:cNvPr id="62526" name="Group 34"/>
              <p:cNvGrpSpPr/>
              <p:nvPr/>
            </p:nvGrpSpPr>
            <p:grpSpPr bwMode="auto">
              <a:xfrm>
                <a:off x="4212" y="2144"/>
                <a:ext cx="424" cy="504"/>
                <a:chOff x="4212" y="2144"/>
                <a:chExt cx="424" cy="504"/>
              </a:xfrm>
            </p:grpSpPr>
            <p:sp>
              <p:nvSpPr>
                <p:cNvPr id="62528"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9"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7"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5"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9" name="Group 17"/>
          <p:cNvGrpSpPr/>
          <p:nvPr/>
        </p:nvGrpSpPr>
        <p:grpSpPr bwMode="auto">
          <a:xfrm>
            <a:off x="3733800" y="5029200"/>
            <a:ext cx="673100" cy="800100"/>
            <a:chOff x="4228" y="2820"/>
            <a:chExt cx="424" cy="504"/>
          </a:xfrm>
        </p:grpSpPr>
        <p:grpSp>
          <p:nvGrpSpPr>
            <p:cNvPr id="62519" name="Group 18"/>
            <p:cNvGrpSpPr/>
            <p:nvPr/>
          </p:nvGrpSpPr>
          <p:grpSpPr bwMode="auto">
            <a:xfrm>
              <a:off x="4228" y="2820"/>
              <a:ext cx="424" cy="504"/>
              <a:chOff x="4228" y="2820"/>
              <a:chExt cx="424" cy="504"/>
            </a:xfrm>
          </p:grpSpPr>
          <p:sp>
            <p:nvSpPr>
              <p:cNvPr id="6252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80" name="Group 23"/>
          <p:cNvGrpSpPr/>
          <p:nvPr/>
        </p:nvGrpSpPr>
        <p:grpSpPr bwMode="auto">
          <a:xfrm>
            <a:off x="4419600" y="5105400"/>
            <a:ext cx="661988" cy="649288"/>
            <a:chOff x="4319" y="3408"/>
            <a:chExt cx="417" cy="409"/>
          </a:xfrm>
        </p:grpSpPr>
        <p:grpSp>
          <p:nvGrpSpPr>
            <p:cNvPr id="62511" name="Group 24"/>
            <p:cNvGrpSpPr/>
            <p:nvPr/>
          </p:nvGrpSpPr>
          <p:grpSpPr bwMode="auto">
            <a:xfrm>
              <a:off x="4321" y="3601"/>
              <a:ext cx="415" cy="216"/>
              <a:chOff x="4321" y="3601"/>
              <a:chExt cx="415" cy="216"/>
            </a:xfrm>
          </p:grpSpPr>
          <p:sp>
            <p:nvSpPr>
              <p:cNvPr id="6251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12" name="Group 29"/>
            <p:cNvGrpSpPr/>
            <p:nvPr/>
          </p:nvGrpSpPr>
          <p:grpSpPr bwMode="auto">
            <a:xfrm>
              <a:off x="4319" y="3408"/>
              <a:ext cx="217" cy="409"/>
              <a:chOff x="4319" y="3408"/>
              <a:chExt cx="217" cy="409"/>
            </a:xfrm>
          </p:grpSpPr>
          <p:sp>
            <p:nvSpPr>
              <p:cNvPr id="6251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81" name="Group 32"/>
          <p:cNvGrpSpPr/>
          <p:nvPr/>
        </p:nvGrpSpPr>
        <p:grpSpPr bwMode="auto">
          <a:xfrm>
            <a:off x="3048000" y="5029200"/>
            <a:ext cx="673100" cy="800100"/>
            <a:chOff x="4212" y="2144"/>
            <a:chExt cx="424" cy="504"/>
          </a:xfrm>
        </p:grpSpPr>
        <p:grpSp>
          <p:nvGrpSpPr>
            <p:cNvPr id="62505" name="Group 33"/>
            <p:cNvGrpSpPr/>
            <p:nvPr/>
          </p:nvGrpSpPr>
          <p:grpSpPr bwMode="auto">
            <a:xfrm>
              <a:off x="4212" y="2144"/>
              <a:ext cx="424" cy="504"/>
              <a:chOff x="4212" y="2144"/>
              <a:chExt cx="424" cy="504"/>
            </a:xfrm>
          </p:grpSpPr>
          <p:grpSp>
            <p:nvGrpSpPr>
              <p:cNvPr id="62507" name="Group 34"/>
              <p:cNvGrpSpPr/>
              <p:nvPr/>
            </p:nvGrpSpPr>
            <p:grpSpPr bwMode="auto">
              <a:xfrm>
                <a:off x="4212" y="2144"/>
                <a:ext cx="424" cy="504"/>
                <a:chOff x="4212" y="2144"/>
                <a:chExt cx="424" cy="504"/>
              </a:xfrm>
            </p:grpSpPr>
            <p:sp>
              <p:nvSpPr>
                <p:cNvPr id="6250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82"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3"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4"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5"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86"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87"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88"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9"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0"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91"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92"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3"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4"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95"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2496"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7"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8"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9"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0"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1"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2"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3"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4" name="AutoShape 132"/>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a:t>
            </a:r>
            <a:br>
              <a:rPr lang="en-US" altLang="zh-CN" dirty="0"/>
            </a:b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64514"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endParaRPr lang="en-US" altLang="zh-CN"/>
          </a:p>
          <a:p>
            <a:pPr eaLnBrk="1" hangingPunct="1">
              <a:lnSpc>
                <a:spcPct val="80000"/>
              </a:lnSpc>
            </a:pPr>
            <a:r>
              <a:rPr lang="en-US" altLang="zh-CN" sz="2800"/>
              <a:t>A task has a series of stages;</a:t>
            </a:r>
            <a:endParaRPr lang="en-US" altLang="zh-CN" sz="2800"/>
          </a:p>
          <a:p>
            <a:pPr eaLnBrk="1" hangingPunct="1">
              <a:lnSpc>
                <a:spcPct val="80000"/>
              </a:lnSpc>
            </a:pPr>
            <a:r>
              <a:rPr lang="en-US" altLang="zh-CN" sz="2800"/>
              <a:t>Stage dependency:</a:t>
            </a:r>
            <a:endParaRPr lang="en-US" altLang="zh-CN" sz="2800"/>
          </a:p>
          <a:p>
            <a:pPr eaLnBrk="1" hangingPunct="1">
              <a:lnSpc>
                <a:spcPct val="80000"/>
              </a:lnSpc>
              <a:buFontTx/>
              <a:buNone/>
            </a:pPr>
            <a:r>
              <a:rPr lang="en-US" altLang="zh-CN" sz="2800"/>
              <a:t>	e.g., wash before dry;</a:t>
            </a:r>
            <a:endParaRPr lang="en-US" altLang="zh-CN" sz="2800"/>
          </a:p>
          <a:p>
            <a:pPr eaLnBrk="1" hangingPunct="1">
              <a:lnSpc>
                <a:spcPct val="80000"/>
              </a:lnSpc>
            </a:pPr>
            <a:r>
              <a:rPr lang="en-US" altLang="zh-CN" sz="2800">
                <a:solidFill>
                  <a:srgbClr val="00CC00"/>
                </a:solidFill>
              </a:rPr>
              <a:t>Multi tasks with overlapping stages;</a:t>
            </a:r>
            <a:endParaRPr lang="en-US" altLang="zh-CN" sz="2800">
              <a:solidFill>
                <a:srgbClr val="00CC00"/>
              </a:solidFill>
            </a:endParaRPr>
          </a:p>
          <a:p>
            <a:pPr eaLnBrk="1" hangingPunct="1">
              <a:lnSpc>
                <a:spcPct val="80000"/>
              </a:lnSpc>
            </a:pPr>
            <a:r>
              <a:rPr lang="en-US" altLang="zh-CN" sz="2800"/>
              <a:t>Simultaneously use diff resources to speed up;</a:t>
            </a:r>
            <a:endParaRPr lang="en-US" altLang="zh-CN" sz="2800"/>
          </a:p>
          <a:p>
            <a:pPr eaLnBrk="1" hangingPunct="1">
              <a:lnSpc>
                <a:spcPct val="80000"/>
              </a:lnSpc>
            </a:pPr>
            <a:endParaRPr lang="en-US" altLang="zh-CN" sz="2800">
              <a:solidFill>
                <a:srgbClr val="00CC00"/>
              </a:solidFill>
            </a:endParaRPr>
          </a:p>
        </p:txBody>
      </p:sp>
      <p:sp>
        <p:nvSpPr>
          <p:cNvPr id="64515"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6"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4517" name="Group 17"/>
          <p:cNvGrpSpPr/>
          <p:nvPr/>
        </p:nvGrpSpPr>
        <p:grpSpPr bwMode="auto">
          <a:xfrm>
            <a:off x="1676400" y="2438400"/>
            <a:ext cx="673100" cy="800100"/>
            <a:chOff x="4228" y="2820"/>
            <a:chExt cx="424" cy="504"/>
          </a:xfrm>
        </p:grpSpPr>
        <p:grpSp>
          <p:nvGrpSpPr>
            <p:cNvPr id="64624" name="Group 18"/>
            <p:cNvGrpSpPr/>
            <p:nvPr/>
          </p:nvGrpSpPr>
          <p:grpSpPr bwMode="auto">
            <a:xfrm>
              <a:off x="4228" y="2820"/>
              <a:ext cx="424" cy="504"/>
              <a:chOff x="4228" y="2820"/>
              <a:chExt cx="424" cy="504"/>
            </a:xfrm>
          </p:grpSpPr>
          <p:sp>
            <p:nvSpPr>
              <p:cNvPr id="64627"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8"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25"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6"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18" name="Group 23"/>
          <p:cNvGrpSpPr/>
          <p:nvPr/>
        </p:nvGrpSpPr>
        <p:grpSpPr bwMode="auto">
          <a:xfrm>
            <a:off x="2362200" y="2514600"/>
            <a:ext cx="661988" cy="649288"/>
            <a:chOff x="4319" y="3408"/>
            <a:chExt cx="417" cy="409"/>
          </a:xfrm>
        </p:grpSpPr>
        <p:grpSp>
          <p:nvGrpSpPr>
            <p:cNvPr id="64616" name="Group 24"/>
            <p:cNvGrpSpPr/>
            <p:nvPr/>
          </p:nvGrpSpPr>
          <p:grpSpPr bwMode="auto">
            <a:xfrm>
              <a:off x="4321" y="3601"/>
              <a:ext cx="415" cy="216"/>
              <a:chOff x="4321" y="3601"/>
              <a:chExt cx="415" cy="216"/>
            </a:xfrm>
          </p:grpSpPr>
          <p:sp>
            <p:nvSpPr>
              <p:cNvPr id="64620"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1"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2"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3"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617" name="Group 29"/>
            <p:cNvGrpSpPr/>
            <p:nvPr/>
          </p:nvGrpSpPr>
          <p:grpSpPr bwMode="auto">
            <a:xfrm>
              <a:off x="4319" y="3408"/>
              <a:ext cx="217" cy="409"/>
              <a:chOff x="4319" y="3408"/>
              <a:chExt cx="217" cy="409"/>
            </a:xfrm>
          </p:grpSpPr>
          <p:sp>
            <p:nvSpPr>
              <p:cNvPr id="64618"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9"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19" name="Group 32"/>
          <p:cNvGrpSpPr/>
          <p:nvPr/>
        </p:nvGrpSpPr>
        <p:grpSpPr bwMode="auto">
          <a:xfrm>
            <a:off x="990600" y="2438400"/>
            <a:ext cx="673100" cy="800100"/>
            <a:chOff x="4212" y="2144"/>
            <a:chExt cx="424" cy="504"/>
          </a:xfrm>
        </p:grpSpPr>
        <p:grpSp>
          <p:nvGrpSpPr>
            <p:cNvPr id="64610" name="Group 33"/>
            <p:cNvGrpSpPr/>
            <p:nvPr/>
          </p:nvGrpSpPr>
          <p:grpSpPr bwMode="auto">
            <a:xfrm>
              <a:off x="4212" y="2144"/>
              <a:ext cx="424" cy="504"/>
              <a:chOff x="4212" y="2144"/>
              <a:chExt cx="424" cy="504"/>
            </a:xfrm>
          </p:grpSpPr>
          <p:grpSp>
            <p:nvGrpSpPr>
              <p:cNvPr id="64612" name="Group 34"/>
              <p:cNvGrpSpPr/>
              <p:nvPr/>
            </p:nvGrpSpPr>
            <p:grpSpPr bwMode="auto">
              <a:xfrm>
                <a:off x="4212" y="2144"/>
                <a:ext cx="424" cy="504"/>
                <a:chOff x="4212" y="2144"/>
                <a:chExt cx="424" cy="504"/>
              </a:xfrm>
            </p:grpSpPr>
            <p:sp>
              <p:nvSpPr>
                <p:cNvPr id="64614"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5"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3"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1"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20"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4521" name="Group 17"/>
          <p:cNvGrpSpPr/>
          <p:nvPr/>
        </p:nvGrpSpPr>
        <p:grpSpPr bwMode="auto">
          <a:xfrm>
            <a:off x="2362200" y="3276600"/>
            <a:ext cx="673100" cy="800100"/>
            <a:chOff x="4228" y="2820"/>
            <a:chExt cx="424" cy="504"/>
          </a:xfrm>
        </p:grpSpPr>
        <p:grpSp>
          <p:nvGrpSpPr>
            <p:cNvPr id="64605" name="Group 18"/>
            <p:cNvGrpSpPr/>
            <p:nvPr/>
          </p:nvGrpSpPr>
          <p:grpSpPr bwMode="auto">
            <a:xfrm>
              <a:off x="4228" y="2820"/>
              <a:ext cx="424" cy="504"/>
              <a:chOff x="4228" y="2820"/>
              <a:chExt cx="424" cy="504"/>
            </a:xfrm>
          </p:grpSpPr>
          <p:sp>
            <p:nvSpPr>
              <p:cNvPr id="64608"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9"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06"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7"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2" name="Group 23"/>
          <p:cNvGrpSpPr/>
          <p:nvPr/>
        </p:nvGrpSpPr>
        <p:grpSpPr bwMode="auto">
          <a:xfrm>
            <a:off x="3048000" y="3352800"/>
            <a:ext cx="661988" cy="649288"/>
            <a:chOff x="4319" y="3408"/>
            <a:chExt cx="417" cy="409"/>
          </a:xfrm>
        </p:grpSpPr>
        <p:grpSp>
          <p:nvGrpSpPr>
            <p:cNvPr id="64597" name="Group 24"/>
            <p:cNvGrpSpPr/>
            <p:nvPr/>
          </p:nvGrpSpPr>
          <p:grpSpPr bwMode="auto">
            <a:xfrm>
              <a:off x="4321" y="3601"/>
              <a:ext cx="415" cy="216"/>
              <a:chOff x="4321" y="3601"/>
              <a:chExt cx="415" cy="216"/>
            </a:xfrm>
          </p:grpSpPr>
          <p:sp>
            <p:nvSpPr>
              <p:cNvPr id="64601"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2"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3"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4"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98" name="Group 29"/>
            <p:cNvGrpSpPr/>
            <p:nvPr/>
          </p:nvGrpSpPr>
          <p:grpSpPr bwMode="auto">
            <a:xfrm>
              <a:off x="4319" y="3408"/>
              <a:ext cx="217" cy="409"/>
              <a:chOff x="4319" y="3408"/>
              <a:chExt cx="217" cy="409"/>
            </a:xfrm>
          </p:grpSpPr>
          <p:sp>
            <p:nvSpPr>
              <p:cNvPr id="64599"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0"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3" name="Group 32"/>
          <p:cNvGrpSpPr/>
          <p:nvPr/>
        </p:nvGrpSpPr>
        <p:grpSpPr bwMode="auto">
          <a:xfrm>
            <a:off x="1676400" y="3276600"/>
            <a:ext cx="673100" cy="800100"/>
            <a:chOff x="4212" y="2144"/>
            <a:chExt cx="424" cy="504"/>
          </a:xfrm>
        </p:grpSpPr>
        <p:grpSp>
          <p:nvGrpSpPr>
            <p:cNvPr id="64591" name="Group 33"/>
            <p:cNvGrpSpPr/>
            <p:nvPr/>
          </p:nvGrpSpPr>
          <p:grpSpPr bwMode="auto">
            <a:xfrm>
              <a:off x="4212" y="2144"/>
              <a:ext cx="424" cy="504"/>
              <a:chOff x="4212" y="2144"/>
              <a:chExt cx="424" cy="504"/>
            </a:xfrm>
          </p:grpSpPr>
          <p:grpSp>
            <p:nvGrpSpPr>
              <p:cNvPr id="64593" name="Group 34"/>
              <p:cNvGrpSpPr/>
              <p:nvPr/>
            </p:nvGrpSpPr>
            <p:grpSpPr bwMode="auto">
              <a:xfrm>
                <a:off x="4212" y="2144"/>
                <a:ext cx="424" cy="504"/>
                <a:chOff x="4212" y="2144"/>
                <a:chExt cx="424" cy="504"/>
              </a:xfrm>
            </p:grpSpPr>
            <p:sp>
              <p:nvSpPr>
                <p:cNvPr id="64595"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6"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4"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2"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4" name="Group 17"/>
          <p:cNvGrpSpPr/>
          <p:nvPr/>
        </p:nvGrpSpPr>
        <p:grpSpPr bwMode="auto">
          <a:xfrm>
            <a:off x="3048000" y="4191000"/>
            <a:ext cx="673100" cy="800100"/>
            <a:chOff x="4228" y="2820"/>
            <a:chExt cx="424" cy="504"/>
          </a:xfrm>
        </p:grpSpPr>
        <p:grpSp>
          <p:nvGrpSpPr>
            <p:cNvPr id="64586" name="Group 18"/>
            <p:cNvGrpSpPr/>
            <p:nvPr/>
          </p:nvGrpSpPr>
          <p:grpSpPr bwMode="auto">
            <a:xfrm>
              <a:off x="4228" y="2820"/>
              <a:ext cx="424" cy="504"/>
              <a:chOff x="4228" y="2820"/>
              <a:chExt cx="424" cy="504"/>
            </a:xfrm>
          </p:grpSpPr>
          <p:sp>
            <p:nvSpPr>
              <p:cNvPr id="64589"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0"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87"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8"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5" name="Group 23"/>
          <p:cNvGrpSpPr/>
          <p:nvPr/>
        </p:nvGrpSpPr>
        <p:grpSpPr bwMode="auto">
          <a:xfrm>
            <a:off x="3733800" y="4267200"/>
            <a:ext cx="661988" cy="649288"/>
            <a:chOff x="4319" y="3408"/>
            <a:chExt cx="417" cy="409"/>
          </a:xfrm>
        </p:grpSpPr>
        <p:grpSp>
          <p:nvGrpSpPr>
            <p:cNvPr id="64578" name="Group 24"/>
            <p:cNvGrpSpPr/>
            <p:nvPr/>
          </p:nvGrpSpPr>
          <p:grpSpPr bwMode="auto">
            <a:xfrm>
              <a:off x="4321" y="3601"/>
              <a:ext cx="415" cy="216"/>
              <a:chOff x="4321" y="3601"/>
              <a:chExt cx="415" cy="216"/>
            </a:xfrm>
          </p:grpSpPr>
          <p:sp>
            <p:nvSpPr>
              <p:cNvPr id="64582"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3"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4"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5"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79" name="Group 29"/>
            <p:cNvGrpSpPr/>
            <p:nvPr/>
          </p:nvGrpSpPr>
          <p:grpSpPr bwMode="auto">
            <a:xfrm>
              <a:off x="4319" y="3408"/>
              <a:ext cx="217" cy="409"/>
              <a:chOff x="4319" y="3408"/>
              <a:chExt cx="217" cy="409"/>
            </a:xfrm>
          </p:grpSpPr>
          <p:sp>
            <p:nvSpPr>
              <p:cNvPr id="64580"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1"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6" name="Group 32"/>
          <p:cNvGrpSpPr/>
          <p:nvPr/>
        </p:nvGrpSpPr>
        <p:grpSpPr bwMode="auto">
          <a:xfrm>
            <a:off x="2362200" y="4191000"/>
            <a:ext cx="673100" cy="800100"/>
            <a:chOff x="4212" y="2144"/>
            <a:chExt cx="424" cy="504"/>
          </a:xfrm>
        </p:grpSpPr>
        <p:grpSp>
          <p:nvGrpSpPr>
            <p:cNvPr id="64572" name="Group 33"/>
            <p:cNvGrpSpPr/>
            <p:nvPr/>
          </p:nvGrpSpPr>
          <p:grpSpPr bwMode="auto">
            <a:xfrm>
              <a:off x="4212" y="2144"/>
              <a:ext cx="424" cy="504"/>
              <a:chOff x="4212" y="2144"/>
              <a:chExt cx="424" cy="504"/>
            </a:xfrm>
          </p:grpSpPr>
          <p:grpSp>
            <p:nvGrpSpPr>
              <p:cNvPr id="64574" name="Group 34"/>
              <p:cNvGrpSpPr/>
              <p:nvPr/>
            </p:nvGrpSpPr>
            <p:grpSpPr bwMode="auto">
              <a:xfrm>
                <a:off x="4212" y="2144"/>
                <a:ext cx="424" cy="504"/>
                <a:chOff x="4212" y="2144"/>
                <a:chExt cx="424" cy="504"/>
              </a:xfrm>
            </p:grpSpPr>
            <p:sp>
              <p:nvSpPr>
                <p:cNvPr id="64576"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7"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5"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3"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7" name="Group 17"/>
          <p:cNvGrpSpPr/>
          <p:nvPr/>
        </p:nvGrpSpPr>
        <p:grpSpPr bwMode="auto">
          <a:xfrm>
            <a:off x="3733800" y="5029200"/>
            <a:ext cx="673100" cy="800100"/>
            <a:chOff x="4228" y="2820"/>
            <a:chExt cx="424" cy="504"/>
          </a:xfrm>
        </p:grpSpPr>
        <p:grpSp>
          <p:nvGrpSpPr>
            <p:cNvPr id="64567" name="Group 18"/>
            <p:cNvGrpSpPr/>
            <p:nvPr/>
          </p:nvGrpSpPr>
          <p:grpSpPr bwMode="auto">
            <a:xfrm>
              <a:off x="4228" y="2820"/>
              <a:ext cx="424" cy="504"/>
              <a:chOff x="4228" y="2820"/>
              <a:chExt cx="424" cy="504"/>
            </a:xfrm>
          </p:grpSpPr>
          <p:sp>
            <p:nvSpPr>
              <p:cNvPr id="64570"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1"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68"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9"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8" name="Group 23"/>
          <p:cNvGrpSpPr/>
          <p:nvPr/>
        </p:nvGrpSpPr>
        <p:grpSpPr bwMode="auto">
          <a:xfrm>
            <a:off x="4419600" y="5105400"/>
            <a:ext cx="661988" cy="649288"/>
            <a:chOff x="4319" y="3408"/>
            <a:chExt cx="417" cy="409"/>
          </a:xfrm>
        </p:grpSpPr>
        <p:grpSp>
          <p:nvGrpSpPr>
            <p:cNvPr id="64559" name="Group 24"/>
            <p:cNvGrpSpPr/>
            <p:nvPr/>
          </p:nvGrpSpPr>
          <p:grpSpPr bwMode="auto">
            <a:xfrm>
              <a:off x="4321" y="3601"/>
              <a:ext cx="415" cy="216"/>
              <a:chOff x="4321" y="3601"/>
              <a:chExt cx="415" cy="216"/>
            </a:xfrm>
          </p:grpSpPr>
          <p:sp>
            <p:nvSpPr>
              <p:cNvPr id="64563"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4"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5"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6"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60" name="Group 29"/>
            <p:cNvGrpSpPr/>
            <p:nvPr/>
          </p:nvGrpSpPr>
          <p:grpSpPr bwMode="auto">
            <a:xfrm>
              <a:off x="4319" y="3408"/>
              <a:ext cx="217" cy="409"/>
              <a:chOff x="4319" y="3408"/>
              <a:chExt cx="217" cy="409"/>
            </a:xfrm>
          </p:grpSpPr>
          <p:sp>
            <p:nvSpPr>
              <p:cNvPr id="64561"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2"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9" name="Group 32"/>
          <p:cNvGrpSpPr/>
          <p:nvPr/>
        </p:nvGrpSpPr>
        <p:grpSpPr bwMode="auto">
          <a:xfrm>
            <a:off x="3048000" y="5029200"/>
            <a:ext cx="673100" cy="800100"/>
            <a:chOff x="4212" y="2144"/>
            <a:chExt cx="424" cy="504"/>
          </a:xfrm>
        </p:grpSpPr>
        <p:grpSp>
          <p:nvGrpSpPr>
            <p:cNvPr id="64553" name="Group 33"/>
            <p:cNvGrpSpPr/>
            <p:nvPr/>
          </p:nvGrpSpPr>
          <p:grpSpPr bwMode="auto">
            <a:xfrm>
              <a:off x="4212" y="2144"/>
              <a:ext cx="424" cy="504"/>
              <a:chOff x="4212" y="2144"/>
              <a:chExt cx="424" cy="504"/>
            </a:xfrm>
          </p:grpSpPr>
          <p:grpSp>
            <p:nvGrpSpPr>
              <p:cNvPr id="64555" name="Group 34"/>
              <p:cNvGrpSpPr/>
              <p:nvPr/>
            </p:nvGrpSpPr>
            <p:grpSpPr bwMode="auto">
              <a:xfrm>
                <a:off x="4212" y="2144"/>
                <a:ext cx="424" cy="504"/>
                <a:chOff x="4212" y="2144"/>
                <a:chExt cx="424" cy="504"/>
              </a:xfrm>
            </p:grpSpPr>
            <p:sp>
              <p:nvSpPr>
                <p:cNvPr id="64557"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8"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6"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4"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30"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1"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2"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3"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34"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35"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36"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7"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8"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39"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40"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1"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2"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43"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4544"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5"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6"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7"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8"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9"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0"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1"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20" name="AutoShape 132"/>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20"/>
                                        </p:tgtEl>
                                        <p:attrNameLst>
                                          <p:attrName>style.visibility</p:attrName>
                                        </p:attrNameLst>
                                      </p:cBhvr>
                                      <p:to>
                                        <p:strVal val="visible"/>
                                      </p:to>
                                    </p:set>
                                    <p:anim calcmode="lin" valueType="num">
                                      <p:cBhvr>
                                        <p:cTn id="7" dur="500" fill="hold"/>
                                        <p:tgtEl>
                                          <p:spTgt spid="38020"/>
                                        </p:tgtEl>
                                        <p:attrNameLst>
                                          <p:attrName>ppt_w</p:attrName>
                                        </p:attrNameLst>
                                      </p:cBhvr>
                                      <p:tavLst>
                                        <p:tav tm="0">
                                          <p:val>
                                            <p:strVal val="4*#ppt_w"/>
                                          </p:val>
                                        </p:tav>
                                        <p:tav tm="100000">
                                          <p:val>
                                            <p:strVal val="#ppt_w"/>
                                          </p:val>
                                        </p:tav>
                                      </p:tavLst>
                                    </p:anim>
                                    <p:anim calcmode="lin" valueType="num">
                                      <p:cBhvr>
                                        <p:cTn id="8" dur="500" fill="hold"/>
                                        <p:tgtEl>
                                          <p:spTgt spid="380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66562"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t>Observations</a:t>
            </a:r>
            <a:endParaRPr lang="en-US" altLang="zh-CN" dirty="0"/>
          </a:p>
          <a:p>
            <a:pPr eaLnBrk="1" hangingPunct="1">
              <a:lnSpc>
                <a:spcPct val="80000"/>
              </a:lnSpc>
            </a:pPr>
            <a:r>
              <a:rPr lang="en-US" altLang="zh-CN" sz="2800" dirty="0"/>
              <a:t>A task has a series of stages;</a:t>
            </a:r>
            <a:endParaRPr lang="en-US" altLang="zh-CN" sz="2800" dirty="0"/>
          </a:p>
          <a:p>
            <a:pPr eaLnBrk="1" hangingPunct="1">
              <a:lnSpc>
                <a:spcPct val="80000"/>
              </a:lnSpc>
            </a:pPr>
            <a:r>
              <a:rPr lang="en-US" altLang="zh-CN" sz="2800" dirty="0"/>
              <a:t>Stage dependency:</a:t>
            </a:r>
            <a:endParaRPr lang="en-US" altLang="zh-CN" sz="2800" dirty="0"/>
          </a:p>
          <a:p>
            <a:pPr eaLnBrk="1" hangingPunct="1">
              <a:lnSpc>
                <a:spcPct val="80000"/>
              </a:lnSpc>
              <a:buFontTx/>
              <a:buNone/>
            </a:pPr>
            <a:r>
              <a:rPr lang="en-US" altLang="zh-CN" sz="2800" dirty="0"/>
              <a:t>	e.g., wash before dry;</a:t>
            </a:r>
            <a:endParaRPr lang="en-US" altLang="zh-CN" sz="2800" dirty="0"/>
          </a:p>
          <a:p>
            <a:pPr eaLnBrk="1" hangingPunct="1">
              <a:lnSpc>
                <a:spcPct val="80000"/>
              </a:lnSpc>
            </a:pPr>
            <a:r>
              <a:rPr lang="en-US" altLang="zh-CN" sz="2800" dirty="0"/>
              <a:t>Multi tasks with overlapping stages;</a:t>
            </a:r>
            <a:endParaRPr lang="en-US" altLang="zh-CN" sz="2800" dirty="0"/>
          </a:p>
          <a:p>
            <a:pPr eaLnBrk="1" hangingPunct="1">
              <a:lnSpc>
                <a:spcPct val="80000"/>
              </a:lnSpc>
            </a:pPr>
            <a:r>
              <a:rPr lang="en-US" altLang="zh-CN" sz="2800" dirty="0"/>
              <a:t>Simultaneously use diff resources to speed up;</a:t>
            </a:r>
            <a:endParaRPr lang="en-US" altLang="zh-CN" sz="2800" dirty="0"/>
          </a:p>
          <a:p>
            <a:pPr eaLnBrk="1" hangingPunct="1">
              <a:lnSpc>
                <a:spcPct val="80000"/>
              </a:lnSpc>
            </a:pPr>
            <a:r>
              <a:rPr lang="en-US" altLang="zh-CN" sz="2800" dirty="0">
                <a:solidFill>
                  <a:srgbClr val="00CC00"/>
                </a:solidFill>
              </a:rPr>
              <a:t>Slowest stage determines the finish time;</a:t>
            </a:r>
            <a:r>
              <a:rPr lang="en-US" altLang="zh-CN" dirty="0">
                <a:solidFill>
                  <a:srgbClr val="00CC00"/>
                </a:solidFill>
              </a:rPr>
              <a:t> </a:t>
            </a:r>
            <a:endParaRPr lang="en-US" altLang="zh-CN" dirty="0">
              <a:solidFill>
                <a:srgbClr val="00CC00"/>
              </a:solidFill>
            </a:endParaRPr>
          </a:p>
        </p:txBody>
      </p:sp>
      <p:sp>
        <p:nvSpPr>
          <p:cNvPr id="66563"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4"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6565" name="Group 17"/>
          <p:cNvGrpSpPr/>
          <p:nvPr/>
        </p:nvGrpSpPr>
        <p:grpSpPr bwMode="auto">
          <a:xfrm>
            <a:off x="1676400" y="2438400"/>
            <a:ext cx="673100" cy="800100"/>
            <a:chOff x="4228" y="2820"/>
            <a:chExt cx="424" cy="504"/>
          </a:xfrm>
        </p:grpSpPr>
        <p:grpSp>
          <p:nvGrpSpPr>
            <p:cNvPr id="66672" name="Group 18"/>
            <p:cNvGrpSpPr/>
            <p:nvPr/>
          </p:nvGrpSpPr>
          <p:grpSpPr bwMode="auto">
            <a:xfrm>
              <a:off x="4228" y="2820"/>
              <a:ext cx="424" cy="504"/>
              <a:chOff x="4228" y="2820"/>
              <a:chExt cx="424" cy="504"/>
            </a:xfrm>
          </p:grpSpPr>
          <p:sp>
            <p:nvSpPr>
              <p:cNvPr id="66675"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6"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73"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4"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66" name="Group 23"/>
          <p:cNvGrpSpPr/>
          <p:nvPr/>
        </p:nvGrpSpPr>
        <p:grpSpPr bwMode="auto">
          <a:xfrm>
            <a:off x="2362200" y="2514600"/>
            <a:ext cx="661988" cy="649288"/>
            <a:chOff x="4319" y="3408"/>
            <a:chExt cx="417" cy="409"/>
          </a:xfrm>
        </p:grpSpPr>
        <p:grpSp>
          <p:nvGrpSpPr>
            <p:cNvPr id="66664" name="Group 24"/>
            <p:cNvGrpSpPr/>
            <p:nvPr/>
          </p:nvGrpSpPr>
          <p:grpSpPr bwMode="auto">
            <a:xfrm>
              <a:off x="4321" y="3601"/>
              <a:ext cx="415" cy="216"/>
              <a:chOff x="4321" y="3601"/>
              <a:chExt cx="415" cy="216"/>
            </a:xfrm>
          </p:grpSpPr>
          <p:sp>
            <p:nvSpPr>
              <p:cNvPr id="66668"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9"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0"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1"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65" name="Group 29"/>
            <p:cNvGrpSpPr/>
            <p:nvPr/>
          </p:nvGrpSpPr>
          <p:grpSpPr bwMode="auto">
            <a:xfrm>
              <a:off x="4319" y="3408"/>
              <a:ext cx="217" cy="409"/>
              <a:chOff x="4319" y="3408"/>
              <a:chExt cx="217" cy="409"/>
            </a:xfrm>
          </p:grpSpPr>
          <p:sp>
            <p:nvSpPr>
              <p:cNvPr id="66666"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7"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67" name="Group 32"/>
          <p:cNvGrpSpPr/>
          <p:nvPr/>
        </p:nvGrpSpPr>
        <p:grpSpPr bwMode="auto">
          <a:xfrm>
            <a:off x="990600" y="2438400"/>
            <a:ext cx="673100" cy="800100"/>
            <a:chOff x="4212" y="2144"/>
            <a:chExt cx="424" cy="504"/>
          </a:xfrm>
        </p:grpSpPr>
        <p:grpSp>
          <p:nvGrpSpPr>
            <p:cNvPr id="66658" name="Group 33"/>
            <p:cNvGrpSpPr/>
            <p:nvPr/>
          </p:nvGrpSpPr>
          <p:grpSpPr bwMode="auto">
            <a:xfrm>
              <a:off x="4212" y="2144"/>
              <a:ext cx="424" cy="504"/>
              <a:chOff x="4212" y="2144"/>
              <a:chExt cx="424" cy="504"/>
            </a:xfrm>
          </p:grpSpPr>
          <p:grpSp>
            <p:nvGrpSpPr>
              <p:cNvPr id="66660" name="Group 34"/>
              <p:cNvGrpSpPr/>
              <p:nvPr/>
            </p:nvGrpSpPr>
            <p:grpSpPr bwMode="auto">
              <a:xfrm>
                <a:off x="4212" y="2144"/>
                <a:ext cx="424" cy="504"/>
                <a:chOff x="4212" y="2144"/>
                <a:chExt cx="424" cy="504"/>
              </a:xfrm>
            </p:grpSpPr>
            <p:sp>
              <p:nvSpPr>
                <p:cNvPr id="66662"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3"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61"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9"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68"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6569" name="Group 17"/>
          <p:cNvGrpSpPr/>
          <p:nvPr/>
        </p:nvGrpSpPr>
        <p:grpSpPr bwMode="auto">
          <a:xfrm>
            <a:off x="2362200" y="3276600"/>
            <a:ext cx="673100" cy="800100"/>
            <a:chOff x="4228" y="2820"/>
            <a:chExt cx="424" cy="504"/>
          </a:xfrm>
        </p:grpSpPr>
        <p:grpSp>
          <p:nvGrpSpPr>
            <p:cNvPr id="66653" name="Group 18"/>
            <p:cNvGrpSpPr/>
            <p:nvPr/>
          </p:nvGrpSpPr>
          <p:grpSpPr bwMode="auto">
            <a:xfrm>
              <a:off x="4228" y="2820"/>
              <a:ext cx="424" cy="504"/>
              <a:chOff x="4228" y="2820"/>
              <a:chExt cx="424" cy="504"/>
            </a:xfrm>
          </p:grpSpPr>
          <p:sp>
            <p:nvSpPr>
              <p:cNvPr id="66656"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7"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4"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5"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0" name="Group 23"/>
          <p:cNvGrpSpPr/>
          <p:nvPr/>
        </p:nvGrpSpPr>
        <p:grpSpPr bwMode="auto">
          <a:xfrm>
            <a:off x="3048000" y="3352800"/>
            <a:ext cx="661988" cy="649288"/>
            <a:chOff x="4319" y="3408"/>
            <a:chExt cx="417" cy="409"/>
          </a:xfrm>
        </p:grpSpPr>
        <p:grpSp>
          <p:nvGrpSpPr>
            <p:cNvPr id="66645" name="Group 24"/>
            <p:cNvGrpSpPr/>
            <p:nvPr/>
          </p:nvGrpSpPr>
          <p:grpSpPr bwMode="auto">
            <a:xfrm>
              <a:off x="4321" y="3601"/>
              <a:ext cx="415" cy="216"/>
              <a:chOff x="4321" y="3601"/>
              <a:chExt cx="415" cy="216"/>
            </a:xfrm>
          </p:grpSpPr>
          <p:sp>
            <p:nvSpPr>
              <p:cNvPr id="66649"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0"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1"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2"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46" name="Group 29"/>
            <p:cNvGrpSpPr/>
            <p:nvPr/>
          </p:nvGrpSpPr>
          <p:grpSpPr bwMode="auto">
            <a:xfrm>
              <a:off x="4319" y="3408"/>
              <a:ext cx="217" cy="409"/>
              <a:chOff x="4319" y="3408"/>
              <a:chExt cx="217" cy="409"/>
            </a:xfrm>
          </p:grpSpPr>
          <p:sp>
            <p:nvSpPr>
              <p:cNvPr id="66647"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8"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1" name="Group 32"/>
          <p:cNvGrpSpPr/>
          <p:nvPr/>
        </p:nvGrpSpPr>
        <p:grpSpPr bwMode="auto">
          <a:xfrm>
            <a:off x="1676400" y="3276600"/>
            <a:ext cx="673100" cy="800100"/>
            <a:chOff x="4212" y="2144"/>
            <a:chExt cx="424" cy="504"/>
          </a:xfrm>
        </p:grpSpPr>
        <p:grpSp>
          <p:nvGrpSpPr>
            <p:cNvPr id="66639" name="Group 33"/>
            <p:cNvGrpSpPr/>
            <p:nvPr/>
          </p:nvGrpSpPr>
          <p:grpSpPr bwMode="auto">
            <a:xfrm>
              <a:off x="4212" y="2144"/>
              <a:ext cx="424" cy="504"/>
              <a:chOff x="4212" y="2144"/>
              <a:chExt cx="424" cy="504"/>
            </a:xfrm>
          </p:grpSpPr>
          <p:grpSp>
            <p:nvGrpSpPr>
              <p:cNvPr id="66641" name="Group 34"/>
              <p:cNvGrpSpPr/>
              <p:nvPr/>
            </p:nvGrpSpPr>
            <p:grpSpPr bwMode="auto">
              <a:xfrm>
                <a:off x="4212" y="2144"/>
                <a:ext cx="424" cy="504"/>
                <a:chOff x="4212" y="2144"/>
                <a:chExt cx="424" cy="504"/>
              </a:xfrm>
            </p:grpSpPr>
            <p:sp>
              <p:nvSpPr>
                <p:cNvPr id="66643"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4"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2"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0"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2" name="Group 17"/>
          <p:cNvGrpSpPr/>
          <p:nvPr/>
        </p:nvGrpSpPr>
        <p:grpSpPr bwMode="auto">
          <a:xfrm>
            <a:off x="3048000" y="4191000"/>
            <a:ext cx="673100" cy="800100"/>
            <a:chOff x="4228" y="2820"/>
            <a:chExt cx="424" cy="504"/>
          </a:xfrm>
        </p:grpSpPr>
        <p:grpSp>
          <p:nvGrpSpPr>
            <p:cNvPr id="66634" name="Group 18"/>
            <p:cNvGrpSpPr/>
            <p:nvPr/>
          </p:nvGrpSpPr>
          <p:grpSpPr bwMode="auto">
            <a:xfrm>
              <a:off x="4228" y="2820"/>
              <a:ext cx="424" cy="504"/>
              <a:chOff x="4228" y="2820"/>
              <a:chExt cx="424" cy="504"/>
            </a:xfrm>
          </p:grpSpPr>
          <p:sp>
            <p:nvSpPr>
              <p:cNvPr id="66637"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8"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35"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6"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3" name="Group 23"/>
          <p:cNvGrpSpPr/>
          <p:nvPr/>
        </p:nvGrpSpPr>
        <p:grpSpPr bwMode="auto">
          <a:xfrm>
            <a:off x="3733800" y="4267200"/>
            <a:ext cx="661988" cy="649288"/>
            <a:chOff x="4319" y="3408"/>
            <a:chExt cx="417" cy="409"/>
          </a:xfrm>
        </p:grpSpPr>
        <p:grpSp>
          <p:nvGrpSpPr>
            <p:cNvPr id="66626" name="Group 24"/>
            <p:cNvGrpSpPr/>
            <p:nvPr/>
          </p:nvGrpSpPr>
          <p:grpSpPr bwMode="auto">
            <a:xfrm>
              <a:off x="4321" y="3601"/>
              <a:ext cx="415" cy="216"/>
              <a:chOff x="4321" y="3601"/>
              <a:chExt cx="415" cy="216"/>
            </a:xfrm>
          </p:grpSpPr>
          <p:sp>
            <p:nvSpPr>
              <p:cNvPr id="66630"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1"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2"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3"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27" name="Group 29"/>
            <p:cNvGrpSpPr/>
            <p:nvPr/>
          </p:nvGrpSpPr>
          <p:grpSpPr bwMode="auto">
            <a:xfrm>
              <a:off x="4319" y="3408"/>
              <a:ext cx="217" cy="409"/>
              <a:chOff x="4319" y="3408"/>
              <a:chExt cx="217" cy="409"/>
            </a:xfrm>
          </p:grpSpPr>
          <p:sp>
            <p:nvSpPr>
              <p:cNvPr id="66628"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9"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4" name="Group 32"/>
          <p:cNvGrpSpPr/>
          <p:nvPr/>
        </p:nvGrpSpPr>
        <p:grpSpPr bwMode="auto">
          <a:xfrm>
            <a:off x="2362200" y="4191000"/>
            <a:ext cx="673100" cy="800100"/>
            <a:chOff x="4212" y="2144"/>
            <a:chExt cx="424" cy="504"/>
          </a:xfrm>
        </p:grpSpPr>
        <p:grpSp>
          <p:nvGrpSpPr>
            <p:cNvPr id="66620" name="Group 33"/>
            <p:cNvGrpSpPr/>
            <p:nvPr/>
          </p:nvGrpSpPr>
          <p:grpSpPr bwMode="auto">
            <a:xfrm>
              <a:off x="4212" y="2144"/>
              <a:ext cx="424" cy="504"/>
              <a:chOff x="4212" y="2144"/>
              <a:chExt cx="424" cy="504"/>
            </a:xfrm>
          </p:grpSpPr>
          <p:grpSp>
            <p:nvGrpSpPr>
              <p:cNvPr id="66622" name="Group 34"/>
              <p:cNvGrpSpPr/>
              <p:nvPr/>
            </p:nvGrpSpPr>
            <p:grpSpPr bwMode="auto">
              <a:xfrm>
                <a:off x="4212" y="2144"/>
                <a:ext cx="424" cy="504"/>
                <a:chOff x="4212" y="2144"/>
                <a:chExt cx="424" cy="504"/>
              </a:xfrm>
            </p:grpSpPr>
            <p:sp>
              <p:nvSpPr>
                <p:cNvPr id="66624"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5"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3"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1"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5" name="Group 17"/>
          <p:cNvGrpSpPr/>
          <p:nvPr/>
        </p:nvGrpSpPr>
        <p:grpSpPr bwMode="auto">
          <a:xfrm>
            <a:off x="3733800" y="5029200"/>
            <a:ext cx="673100" cy="800100"/>
            <a:chOff x="4228" y="2820"/>
            <a:chExt cx="424" cy="504"/>
          </a:xfrm>
        </p:grpSpPr>
        <p:grpSp>
          <p:nvGrpSpPr>
            <p:cNvPr id="66615" name="Group 18"/>
            <p:cNvGrpSpPr/>
            <p:nvPr/>
          </p:nvGrpSpPr>
          <p:grpSpPr bwMode="auto">
            <a:xfrm>
              <a:off x="4228" y="2820"/>
              <a:ext cx="424" cy="504"/>
              <a:chOff x="4228" y="2820"/>
              <a:chExt cx="424" cy="504"/>
            </a:xfrm>
          </p:grpSpPr>
          <p:sp>
            <p:nvSpPr>
              <p:cNvPr id="66618"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9"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16"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7"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6" name="Group 23"/>
          <p:cNvGrpSpPr/>
          <p:nvPr/>
        </p:nvGrpSpPr>
        <p:grpSpPr bwMode="auto">
          <a:xfrm>
            <a:off x="4419600" y="5105400"/>
            <a:ext cx="661988" cy="649288"/>
            <a:chOff x="4319" y="3408"/>
            <a:chExt cx="417" cy="409"/>
          </a:xfrm>
        </p:grpSpPr>
        <p:grpSp>
          <p:nvGrpSpPr>
            <p:cNvPr id="66607" name="Group 24"/>
            <p:cNvGrpSpPr/>
            <p:nvPr/>
          </p:nvGrpSpPr>
          <p:grpSpPr bwMode="auto">
            <a:xfrm>
              <a:off x="4321" y="3601"/>
              <a:ext cx="415" cy="216"/>
              <a:chOff x="4321" y="3601"/>
              <a:chExt cx="415" cy="216"/>
            </a:xfrm>
          </p:grpSpPr>
          <p:sp>
            <p:nvSpPr>
              <p:cNvPr id="66611"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2"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3"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4"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08" name="Group 29"/>
            <p:cNvGrpSpPr/>
            <p:nvPr/>
          </p:nvGrpSpPr>
          <p:grpSpPr bwMode="auto">
            <a:xfrm>
              <a:off x="4319" y="3408"/>
              <a:ext cx="217" cy="409"/>
              <a:chOff x="4319" y="3408"/>
              <a:chExt cx="217" cy="409"/>
            </a:xfrm>
          </p:grpSpPr>
          <p:sp>
            <p:nvSpPr>
              <p:cNvPr id="66609"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0"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7" name="Group 32"/>
          <p:cNvGrpSpPr/>
          <p:nvPr/>
        </p:nvGrpSpPr>
        <p:grpSpPr bwMode="auto">
          <a:xfrm>
            <a:off x="3048000" y="5029200"/>
            <a:ext cx="673100" cy="800100"/>
            <a:chOff x="4212" y="2144"/>
            <a:chExt cx="424" cy="504"/>
          </a:xfrm>
        </p:grpSpPr>
        <p:grpSp>
          <p:nvGrpSpPr>
            <p:cNvPr id="66601" name="Group 33"/>
            <p:cNvGrpSpPr/>
            <p:nvPr/>
          </p:nvGrpSpPr>
          <p:grpSpPr bwMode="auto">
            <a:xfrm>
              <a:off x="4212" y="2144"/>
              <a:ext cx="424" cy="504"/>
              <a:chOff x="4212" y="2144"/>
              <a:chExt cx="424" cy="504"/>
            </a:xfrm>
          </p:grpSpPr>
          <p:grpSp>
            <p:nvGrpSpPr>
              <p:cNvPr id="66603" name="Group 34"/>
              <p:cNvGrpSpPr/>
              <p:nvPr/>
            </p:nvGrpSpPr>
            <p:grpSpPr bwMode="auto">
              <a:xfrm>
                <a:off x="4212" y="2144"/>
                <a:ext cx="424" cy="504"/>
                <a:chOff x="4212" y="2144"/>
                <a:chExt cx="424" cy="504"/>
              </a:xfrm>
            </p:grpSpPr>
            <p:sp>
              <p:nvSpPr>
                <p:cNvPr id="66605"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06"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4"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2"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78"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79"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0"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1"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82"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83"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84"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5"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6"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87"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88"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9"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0"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91"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6592"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3"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4"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5"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6"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7"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8"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9"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p:cNvSpPr>
            <a:spLocks noChangeArrowheads="1"/>
          </p:cNvSpPr>
          <p:nvPr/>
        </p:nvSpPr>
        <p:spPr bwMode="auto">
          <a:xfrm>
            <a:off x="3733800" y="4953000"/>
            <a:ext cx="685800" cy="9144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68610" name="Rectangle 3"/>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endParaRPr lang="en-US" altLang="zh-CN" dirty="0"/>
          </a:p>
          <a:p>
            <a:pPr eaLnBrk="1" hangingPunct="1">
              <a:lnSpc>
                <a:spcPct val="90000"/>
              </a:lnSpc>
            </a:pPr>
            <a:r>
              <a:rPr lang="en-US" altLang="zh-CN" dirty="0"/>
              <a:t>No speed up for individual task;</a:t>
            </a:r>
            <a:endParaRPr lang="en-US" altLang="zh-CN" dirty="0"/>
          </a:p>
          <a:p>
            <a:pPr eaLnBrk="1" hangingPunct="1">
              <a:lnSpc>
                <a:spcPct val="90000"/>
              </a:lnSpc>
              <a:buFontTx/>
              <a:buNone/>
            </a:pPr>
            <a:r>
              <a:rPr lang="en-US" altLang="zh-CN" dirty="0"/>
              <a:t>	</a:t>
            </a:r>
            <a:r>
              <a:rPr lang="en-US" altLang="zh-CN" sz="2800" dirty="0"/>
              <a:t>e.g., A still takes 30+40+20=90</a:t>
            </a:r>
            <a:endParaRPr lang="en-US" altLang="zh-CN" sz="2800" dirty="0"/>
          </a:p>
        </p:txBody>
      </p:sp>
      <p:sp>
        <p:nvSpPr>
          <p:cNvPr id="68611"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2"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8613" name="Group 17"/>
          <p:cNvGrpSpPr/>
          <p:nvPr/>
        </p:nvGrpSpPr>
        <p:grpSpPr bwMode="auto">
          <a:xfrm>
            <a:off x="1676400" y="2438400"/>
            <a:ext cx="673100" cy="800100"/>
            <a:chOff x="4228" y="2820"/>
            <a:chExt cx="424" cy="504"/>
          </a:xfrm>
        </p:grpSpPr>
        <p:grpSp>
          <p:nvGrpSpPr>
            <p:cNvPr id="68719" name="Group 18"/>
            <p:cNvGrpSpPr/>
            <p:nvPr/>
          </p:nvGrpSpPr>
          <p:grpSpPr bwMode="auto">
            <a:xfrm>
              <a:off x="4228" y="2820"/>
              <a:ext cx="424" cy="504"/>
              <a:chOff x="4228" y="2820"/>
              <a:chExt cx="424" cy="504"/>
            </a:xfrm>
          </p:grpSpPr>
          <p:sp>
            <p:nvSpPr>
              <p:cNvPr id="6872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2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4" name="Group 23"/>
          <p:cNvGrpSpPr/>
          <p:nvPr/>
        </p:nvGrpSpPr>
        <p:grpSpPr bwMode="auto">
          <a:xfrm>
            <a:off x="2362200" y="2514600"/>
            <a:ext cx="661988" cy="649288"/>
            <a:chOff x="4319" y="3408"/>
            <a:chExt cx="417" cy="409"/>
          </a:xfrm>
        </p:grpSpPr>
        <p:grpSp>
          <p:nvGrpSpPr>
            <p:cNvPr id="68711" name="Group 24"/>
            <p:cNvGrpSpPr/>
            <p:nvPr/>
          </p:nvGrpSpPr>
          <p:grpSpPr bwMode="auto">
            <a:xfrm>
              <a:off x="4321" y="3601"/>
              <a:ext cx="415" cy="216"/>
              <a:chOff x="4321" y="3601"/>
              <a:chExt cx="415" cy="216"/>
            </a:xfrm>
          </p:grpSpPr>
          <p:sp>
            <p:nvSpPr>
              <p:cNvPr id="6871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712" name="Group 29"/>
            <p:cNvGrpSpPr/>
            <p:nvPr/>
          </p:nvGrpSpPr>
          <p:grpSpPr bwMode="auto">
            <a:xfrm>
              <a:off x="4319" y="3408"/>
              <a:ext cx="217" cy="409"/>
              <a:chOff x="4319" y="3408"/>
              <a:chExt cx="217" cy="409"/>
            </a:xfrm>
          </p:grpSpPr>
          <p:sp>
            <p:nvSpPr>
              <p:cNvPr id="6871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5" name="Group 32"/>
          <p:cNvGrpSpPr/>
          <p:nvPr/>
        </p:nvGrpSpPr>
        <p:grpSpPr bwMode="auto">
          <a:xfrm>
            <a:off x="990600" y="2438400"/>
            <a:ext cx="673100" cy="800100"/>
            <a:chOff x="4212" y="2144"/>
            <a:chExt cx="424" cy="504"/>
          </a:xfrm>
        </p:grpSpPr>
        <p:grpSp>
          <p:nvGrpSpPr>
            <p:cNvPr id="68705" name="Group 33"/>
            <p:cNvGrpSpPr/>
            <p:nvPr/>
          </p:nvGrpSpPr>
          <p:grpSpPr bwMode="auto">
            <a:xfrm>
              <a:off x="4212" y="2144"/>
              <a:ext cx="424" cy="504"/>
              <a:chOff x="4212" y="2144"/>
              <a:chExt cx="424" cy="504"/>
            </a:xfrm>
          </p:grpSpPr>
          <p:grpSp>
            <p:nvGrpSpPr>
              <p:cNvPr id="68707" name="Group 34"/>
              <p:cNvGrpSpPr/>
              <p:nvPr/>
            </p:nvGrpSpPr>
            <p:grpSpPr bwMode="auto">
              <a:xfrm>
                <a:off x="4212" y="2144"/>
                <a:ext cx="424" cy="504"/>
                <a:chOff x="4212" y="2144"/>
                <a:chExt cx="424" cy="504"/>
              </a:xfrm>
            </p:grpSpPr>
            <p:sp>
              <p:nvSpPr>
                <p:cNvPr id="6870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16"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8617" name="Group 17"/>
          <p:cNvGrpSpPr/>
          <p:nvPr/>
        </p:nvGrpSpPr>
        <p:grpSpPr bwMode="auto">
          <a:xfrm>
            <a:off x="2362200" y="3276600"/>
            <a:ext cx="673100" cy="800100"/>
            <a:chOff x="4228" y="2820"/>
            <a:chExt cx="424" cy="504"/>
          </a:xfrm>
        </p:grpSpPr>
        <p:grpSp>
          <p:nvGrpSpPr>
            <p:cNvPr id="68700" name="Group 18"/>
            <p:cNvGrpSpPr/>
            <p:nvPr/>
          </p:nvGrpSpPr>
          <p:grpSpPr bwMode="auto">
            <a:xfrm>
              <a:off x="4228" y="2820"/>
              <a:ext cx="424" cy="504"/>
              <a:chOff x="4228" y="2820"/>
              <a:chExt cx="424" cy="504"/>
            </a:xfrm>
          </p:grpSpPr>
          <p:sp>
            <p:nvSpPr>
              <p:cNvPr id="6870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8" name="Group 23"/>
          <p:cNvGrpSpPr/>
          <p:nvPr/>
        </p:nvGrpSpPr>
        <p:grpSpPr bwMode="auto">
          <a:xfrm>
            <a:off x="3048000" y="3352800"/>
            <a:ext cx="661988" cy="649288"/>
            <a:chOff x="4319" y="3408"/>
            <a:chExt cx="417" cy="409"/>
          </a:xfrm>
        </p:grpSpPr>
        <p:grpSp>
          <p:nvGrpSpPr>
            <p:cNvPr id="68692" name="Group 24"/>
            <p:cNvGrpSpPr/>
            <p:nvPr/>
          </p:nvGrpSpPr>
          <p:grpSpPr bwMode="auto">
            <a:xfrm>
              <a:off x="4321" y="3601"/>
              <a:ext cx="415" cy="216"/>
              <a:chOff x="4321" y="3601"/>
              <a:chExt cx="415" cy="216"/>
            </a:xfrm>
          </p:grpSpPr>
          <p:sp>
            <p:nvSpPr>
              <p:cNvPr id="6869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93" name="Group 29"/>
            <p:cNvGrpSpPr/>
            <p:nvPr/>
          </p:nvGrpSpPr>
          <p:grpSpPr bwMode="auto">
            <a:xfrm>
              <a:off x="4319" y="3408"/>
              <a:ext cx="217" cy="409"/>
              <a:chOff x="4319" y="3408"/>
              <a:chExt cx="217" cy="409"/>
            </a:xfrm>
          </p:grpSpPr>
          <p:sp>
            <p:nvSpPr>
              <p:cNvPr id="6869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9" name="Group 32"/>
          <p:cNvGrpSpPr/>
          <p:nvPr/>
        </p:nvGrpSpPr>
        <p:grpSpPr bwMode="auto">
          <a:xfrm>
            <a:off x="1676400" y="3276600"/>
            <a:ext cx="673100" cy="800100"/>
            <a:chOff x="4212" y="2144"/>
            <a:chExt cx="424" cy="504"/>
          </a:xfrm>
        </p:grpSpPr>
        <p:grpSp>
          <p:nvGrpSpPr>
            <p:cNvPr id="68686" name="Group 33"/>
            <p:cNvGrpSpPr/>
            <p:nvPr/>
          </p:nvGrpSpPr>
          <p:grpSpPr bwMode="auto">
            <a:xfrm>
              <a:off x="4212" y="2144"/>
              <a:ext cx="424" cy="504"/>
              <a:chOff x="4212" y="2144"/>
              <a:chExt cx="424" cy="504"/>
            </a:xfrm>
          </p:grpSpPr>
          <p:grpSp>
            <p:nvGrpSpPr>
              <p:cNvPr id="68688" name="Group 34"/>
              <p:cNvGrpSpPr/>
              <p:nvPr/>
            </p:nvGrpSpPr>
            <p:grpSpPr bwMode="auto">
              <a:xfrm>
                <a:off x="4212" y="2144"/>
                <a:ext cx="424" cy="504"/>
                <a:chOff x="4212" y="2144"/>
                <a:chExt cx="424" cy="504"/>
              </a:xfrm>
            </p:grpSpPr>
            <p:sp>
              <p:nvSpPr>
                <p:cNvPr id="6869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0" name="Group 17"/>
          <p:cNvGrpSpPr/>
          <p:nvPr/>
        </p:nvGrpSpPr>
        <p:grpSpPr bwMode="auto">
          <a:xfrm>
            <a:off x="3048000" y="4191000"/>
            <a:ext cx="673100" cy="800100"/>
            <a:chOff x="4228" y="2820"/>
            <a:chExt cx="424" cy="504"/>
          </a:xfrm>
        </p:grpSpPr>
        <p:grpSp>
          <p:nvGrpSpPr>
            <p:cNvPr id="68681" name="Group 18"/>
            <p:cNvGrpSpPr/>
            <p:nvPr/>
          </p:nvGrpSpPr>
          <p:grpSpPr bwMode="auto">
            <a:xfrm>
              <a:off x="4228" y="2820"/>
              <a:ext cx="424" cy="504"/>
              <a:chOff x="4228" y="2820"/>
              <a:chExt cx="424" cy="504"/>
            </a:xfrm>
          </p:grpSpPr>
          <p:sp>
            <p:nvSpPr>
              <p:cNvPr id="6868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1" name="Group 23"/>
          <p:cNvGrpSpPr/>
          <p:nvPr/>
        </p:nvGrpSpPr>
        <p:grpSpPr bwMode="auto">
          <a:xfrm>
            <a:off x="3733800" y="4267200"/>
            <a:ext cx="661988" cy="649288"/>
            <a:chOff x="4319" y="3408"/>
            <a:chExt cx="417" cy="409"/>
          </a:xfrm>
        </p:grpSpPr>
        <p:grpSp>
          <p:nvGrpSpPr>
            <p:cNvPr id="68673" name="Group 24"/>
            <p:cNvGrpSpPr/>
            <p:nvPr/>
          </p:nvGrpSpPr>
          <p:grpSpPr bwMode="auto">
            <a:xfrm>
              <a:off x="4321" y="3601"/>
              <a:ext cx="415" cy="216"/>
              <a:chOff x="4321" y="3601"/>
              <a:chExt cx="415" cy="216"/>
            </a:xfrm>
          </p:grpSpPr>
          <p:sp>
            <p:nvSpPr>
              <p:cNvPr id="6867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74" name="Group 29"/>
            <p:cNvGrpSpPr/>
            <p:nvPr/>
          </p:nvGrpSpPr>
          <p:grpSpPr bwMode="auto">
            <a:xfrm>
              <a:off x="4319" y="3408"/>
              <a:ext cx="217" cy="409"/>
              <a:chOff x="4319" y="3408"/>
              <a:chExt cx="217" cy="409"/>
            </a:xfrm>
          </p:grpSpPr>
          <p:sp>
            <p:nvSpPr>
              <p:cNvPr id="6867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2" name="Group 32"/>
          <p:cNvGrpSpPr/>
          <p:nvPr/>
        </p:nvGrpSpPr>
        <p:grpSpPr bwMode="auto">
          <a:xfrm>
            <a:off x="2362200" y="4191000"/>
            <a:ext cx="673100" cy="800100"/>
            <a:chOff x="4212" y="2144"/>
            <a:chExt cx="424" cy="504"/>
          </a:xfrm>
        </p:grpSpPr>
        <p:grpSp>
          <p:nvGrpSpPr>
            <p:cNvPr id="68667" name="Group 33"/>
            <p:cNvGrpSpPr/>
            <p:nvPr/>
          </p:nvGrpSpPr>
          <p:grpSpPr bwMode="auto">
            <a:xfrm>
              <a:off x="4212" y="2144"/>
              <a:ext cx="424" cy="504"/>
              <a:chOff x="4212" y="2144"/>
              <a:chExt cx="424" cy="504"/>
            </a:xfrm>
          </p:grpSpPr>
          <p:grpSp>
            <p:nvGrpSpPr>
              <p:cNvPr id="68669" name="Group 34"/>
              <p:cNvGrpSpPr/>
              <p:nvPr/>
            </p:nvGrpSpPr>
            <p:grpSpPr bwMode="auto">
              <a:xfrm>
                <a:off x="4212" y="2144"/>
                <a:ext cx="424" cy="504"/>
                <a:chOff x="4212" y="2144"/>
                <a:chExt cx="424" cy="504"/>
              </a:xfrm>
            </p:grpSpPr>
            <p:sp>
              <p:nvSpPr>
                <p:cNvPr id="6867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7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3" name="Group 17"/>
          <p:cNvGrpSpPr/>
          <p:nvPr/>
        </p:nvGrpSpPr>
        <p:grpSpPr bwMode="auto">
          <a:xfrm>
            <a:off x="3733800" y="5029200"/>
            <a:ext cx="673100" cy="800100"/>
            <a:chOff x="4228" y="2820"/>
            <a:chExt cx="424" cy="504"/>
          </a:xfrm>
        </p:grpSpPr>
        <p:grpSp>
          <p:nvGrpSpPr>
            <p:cNvPr id="68662" name="Group 18"/>
            <p:cNvGrpSpPr/>
            <p:nvPr/>
          </p:nvGrpSpPr>
          <p:grpSpPr bwMode="auto">
            <a:xfrm>
              <a:off x="4228" y="2820"/>
              <a:ext cx="424" cy="504"/>
              <a:chOff x="4228" y="2820"/>
              <a:chExt cx="424" cy="504"/>
            </a:xfrm>
          </p:grpSpPr>
          <p:sp>
            <p:nvSpPr>
              <p:cNvPr id="68665"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6"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3"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4"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4" name="Group 23"/>
          <p:cNvGrpSpPr/>
          <p:nvPr/>
        </p:nvGrpSpPr>
        <p:grpSpPr bwMode="auto">
          <a:xfrm>
            <a:off x="4419600" y="5105400"/>
            <a:ext cx="661988" cy="649288"/>
            <a:chOff x="4319" y="3408"/>
            <a:chExt cx="417" cy="409"/>
          </a:xfrm>
        </p:grpSpPr>
        <p:grpSp>
          <p:nvGrpSpPr>
            <p:cNvPr id="68654" name="Group 24"/>
            <p:cNvGrpSpPr/>
            <p:nvPr/>
          </p:nvGrpSpPr>
          <p:grpSpPr bwMode="auto">
            <a:xfrm>
              <a:off x="4321" y="3601"/>
              <a:ext cx="415" cy="216"/>
              <a:chOff x="4321" y="3601"/>
              <a:chExt cx="415" cy="216"/>
            </a:xfrm>
          </p:grpSpPr>
          <p:sp>
            <p:nvSpPr>
              <p:cNvPr id="68658"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9"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0"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1"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55" name="Group 29"/>
            <p:cNvGrpSpPr/>
            <p:nvPr/>
          </p:nvGrpSpPr>
          <p:grpSpPr bwMode="auto">
            <a:xfrm>
              <a:off x="4319" y="3408"/>
              <a:ext cx="217" cy="409"/>
              <a:chOff x="4319" y="3408"/>
              <a:chExt cx="217" cy="409"/>
            </a:xfrm>
          </p:grpSpPr>
          <p:sp>
            <p:nvSpPr>
              <p:cNvPr id="68656"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7"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5" name="Group 32"/>
          <p:cNvGrpSpPr/>
          <p:nvPr/>
        </p:nvGrpSpPr>
        <p:grpSpPr bwMode="auto">
          <a:xfrm>
            <a:off x="3048000" y="5029200"/>
            <a:ext cx="673100" cy="800100"/>
            <a:chOff x="4212" y="2144"/>
            <a:chExt cx="424" cy="504"/>
          </a:xfrm>
        </p:grpSpPr>
        <p:grpSp>
          <p:nvGrpSpPr>
            <p:cNvPr id="68648" name="Group 33"/>
            <p:cNvGrpSpPr/>
            <p:nvPr/>
          </p:nvGrpSpPr>
          <p:grpSpPr bwMode="auto">
            <a:xfrm>
              <a:off x="4212" y="2144"/>
              <a:ext cx="424" cy="504"/>
              <a:chOff x="4212" y="2144"/>
              <a:chExt cx="424" cy="504"/>
            </a:xfrm>
          </p:grpSpPr>
          <p:grpSp>
            <p:nvGrpSpPr>
              <p:cNvPr id="68650" name="Group 34"/>
              <p:cNvGrpSpPr/>
              <p:nvPr/>
            </p:nvGrpSpPr>
            <p:grpSpPr bwMode="auto">
              <a:xfrm>
                <a:off x="4212" y="2144"/>
                <a:ext cx="424" cy="504"/>
                <a:chOff x="4212" y="2144"/>
                <a:chExt cx="424" cy="504"/>
              </a:xfrm>
            </p:grpSpPr>
            <p:sp>
              <p:nvSpPr>
                <p:cNvPr id="68652"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3"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51"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49"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26"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7"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8"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9"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0"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1"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2"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3"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4" name="Text Box 103"/>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5" name="Text Box 104"/>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6" name="Line 105"/>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7" name="Line 106"/>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8" name="Text Box 107"/>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39" name="Text Box 10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68640" name="Line 109"/>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1" name="Line 110"/>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2" name="Line 111"/>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3" name="Line 112"/>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4" name="Line 113"/>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5" name="Line 114"/>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6" name="Line 115"/>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7" name="Line 116"/>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zh-CN"/>
              <a:t>Pipelined Laundry</a:t>
            </a:r>
            <a:endParaRPr lang="en-US" altLang="zh-CN"/>
          </a:p>
        </p:txBody>
      </p:sp>
      <p:sp>
        <p:nvSpPr>
          <p:cNvPr id="70658" name="Rectangle 3"/>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endParaRPr lang="en-US" altLang="zh-CN" dirty="0"/>
          </a:p>
          <a:p>
            <a:pPr eaLnBrk="1" hangingPunct="1">
              <a:lnSpc>
                <a:spcPct val="90000"/>
              </a:lnSpc>
            </a:pPr>
            <a:r>
              <a:rPr lang="en-US" altLang="zh-CN" dirty="0"/>
              <a:t>No speedup for individual task;</a:t>
            </a:r>
            <a:endParaRPr lang="en-US" altLang="zh-CN" dirty="0"/>
          </a:p>
          <a:p>
            <a:pPr eaLnBrk="1" hangingPunct="1">
              <a:lnSpc>
                <a:spcPct val="90000"/>
              </a:lnSpc>
              <a:buFontTx/>
              <a:buNone/>
            </a:pPr>
            <a:r>
              <a:rPr lang="en-US" altLang="zh-CN" dirty="0"/>
              <a:t>	</a:t>
            </a:r>
            <a:r>
              <a:rPr lang="en-US" altLang="zh-CN" sz="2800" dirty="0"/>
              <a:t>e.g., A still takes 30+40+20=90</a:t>
            </a:r>
            <a:endParaRPr lang="en-US" altLang="zh-CN" sz="2800" dirty="0"/>
          </a:p>
          <a:p>
            <a:pPr eaLnBrk="1" hangingPunct="1">
              <a:lnSpc>
                <a:spcPct val="90000"/>
              </a:lnSpc>
              <a:buFontTx/>
              <a:buNone/>
            </a:pPr>
            <a:endParaRPr lang="en-US" altLang="zh-CN" sz="2800" dirty="0"/>
          </a:p>
          <a:p>
            <a:pPr eaLnBrk="1" hangingPunct="1">
              <a:lnSpc>
                <a:spcPct val="90000"/>
              </a:lnSpc>
            </a:pPr>
            <a:r>
              <a:rPr lang="en-US" altLang="zh-CN" dirty="0"/>
              <a:t>But speedup for average task execution time;</a:t>
            </a:r>
            <a:endParaRPr lang="en-US" altLang="zh-CN" dirty="0"/>
          </a:p>
          <a:p>
            <a:pPr eaLnBrk="1" hangingPunct="1">
              <a:lnSpc>
                <a:spcPct val="90000"/>
              </a:lnSpc>
              <a:buFontTx/>
              <a:buNone/>
            </a:pPr>
            <a:r>
              <a:rPr lang="en-US" altLang="zh-CN" sz="3600" dirty="0"/>
              <a:t>	</a:t>
            </a:r>
            <a:r>
              <a:rPr lang="en-US" altLang="zh-CN" sz="2800" dirty="0"/>
              <a:t>e.g., 3.5*60/4=52.5 </a:t>
            </a:r>
            <a:r>
              <a:rPr lang="en-US" altLang="zh-CN" sz="2800" b="1" dirty="0"/>
              <a:t>&lt;</a:t>
            </a:r>
            <a:r>
              <a:rPr lang="en-US" altLang="zh-CN" sz="2800" dirty="0"/>
              <a:t> 30+40+20=90</a:t>
            </a:r>
            <a:endParaRPr lang="en-US" altLang="zh-CN" sz="3600" dirty="0"/>
          </a:p>
        </p:txBody>
      </p:sp>
      <p:sp>
        <p:nvSpPr>
          <p:cNvPr id="70659"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0"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0661" name="Group 17"/>
          <p:cNvGrpSpPr/>
          <p:nvPr/>
        </p:nvGrpSpPr>
        <p:grpSpPr bwMode="auto">
          <a:xfrm>
            <a:off x="1676400" y="2438400"/>
            <a:ext cx="673100" cy="800100"/>
            <a:chOff x="4228" y="2820"/>
            <a:chExt cx="424" cy="504"/>
          </a:xfrm>
        </p:grpSpPr>
        <p:grpSp>
          <p:nvGrpSpPr>
            <p:cNvPr id="70767" name="Group 18"/>
            <p:cNvGrpSpPr/>
            <p:nvPr/>
          </p:nvGrpSpPr>
          <p:grpSpPr bwMode="auto">
            <a:xfrm>
              <a:off x="4228" y="2820"/>
              <a:ext cx="424" cy="504"/>
              <a:chOff x="4228" y="2820"/>
              <a:chExt cx="424" cy="504"/>
            </a:xfrm>
          </p:grpSpPr>
          <p:sp>
            <p:nvSpPr>
              <p:cNvPr id="70770"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71"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68"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9"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2" name="Group 23"/>
          <p:cNvGrpSpPr/>
          <p:nvPr/>
        </p:nvGrpSpPr>
        <p:grpSpPr bwMode="auto">
          <a:xfrm>
            <a:off x="2362200" y="2514600"/>
            <a:ext cx="661988" cy="649288"/>
            <a:chOff x="4319" y="3408"/>
            <a:chExt cx="417" cy="409"/>
          </a:xfrm>
        </p:grpSpPr>
        <p:grpSp>
          <p:nvGrpSpPr>
            <p:cNvPr id="70759" name="Group 24"/>
            <p:cNvGrpSpPr/>
            <p:nvPr/>
          </p:nvGrpSpPr>
          <p:grpSpPr bwMode="auto">
            <a:xfrm>
              <a:off x="4321" y="3601"/>
              <a:ext cx="415" cy="216"/>
              <a:chOff x="4321" y="3601"/>
              <a:chExt cx="415" cy="216"/>
            </a:xfrm>
          </p:grpSpPr>
          <p:sp>
            <p:nvSpPr>
              <p:cNvPr id="70763"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4"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5"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6"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60" name="Group 29"/>
            <p:cNvGrpSpPr/>
            <p:nvPr/>
          </p:nvGrpSpPr>
          <p:grpSpPr bwMode="auto">
            <a:xfrm>
              <a:off x="4319" y="3408"/>
              <a:ext cx="217" cy="409"/>
              <a:chOff x="4319" y="3408"/>
              <a:chExt cx="217" cy="409"/>
            </a:xfrm>
          </p:grpSpPr>
          <p:sp>
            <p:nvSpPr>
              <p:cNvPr id="70761"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2"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3" name="Group 32"/>
          <p:cNvGrpSpPr/>
          <p:nvPr/>
        </p:nvGrpSpPr>
        <p:grpSpPr bwMode="auto">
          <a:xfrm>
            <a:off x="990600" y="2438400"/>
            <a:ext cx="673100" cy="800100"/>
            <a:chOff x="4212" y="2144"/>
            <a:chExt cx="424" cy="504"/>
          </a:xfrm>
        </p:grpSpPr>
        <p:grpSp>
          <p:nvGrpSpPr>
            <p:cNvPr id="70753" name="Group 33"/>
            <p:cNvGrpSpPr/>
            <p:nvPr/>
          </p:nvGrpSpPr>
          <p:grpSpPr bwMode="auto">
            <a:xfrm>
              <a:off x="4212" y="2144"/>
              <a:ext cx="424" cy="504"/>
              <a:chOff x="4212" y="2144"/>
              <a:chExt cx="424" cy="504"/>
            </a:xfrm>
          </p:grpSpPr>
          <p:grpSp>
            <p:nvGrpSpPr>
              <p:cNvPr id="70755" name="Group 34"/>
              <p:cNvGrpSpPr/>
              <p:nvPr/>
            </p:nvGrpSpPr>
            <p:grpSpPr bwMode="auto">
              <a:xfrm>
                <a:off x="4212" y="2144"/>
                <a:ext cx="424" cy="504"/>
                <a:chOff x="4212" y="2144"/>
                <a:chExt cx="424" cy="504"/>
              </a:xfrm>
            </p:grpSpPr>
            <p:sp>
              <p:nvSpPr>
                <p:cNvPr id="70757"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8"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6"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4"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64"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0665" name="Group 17"/>
          <p:cNvGrpSpPr/>
          <p:nvPr/>
        </p:nvGrpSpPr>
        <p:grpSpPr bwMode="auto">
          <a:xfrm>
            <a:off x="2362200" y="3276600"/>
            <a:ext cx="673100" cy="800100"/>
            <a:chOff x="4228" y="2820"/>
            <a:chExt cx="424" cy="504"/>
          </a:xfrm>
        </p:grpSpPr>
        <p:grpSp>
          <p:nvGrpSpPr>
            <p:cNvPr id="70748" name="Group 18"/>
            <p:cNvGrpSpPr/>
            <p:nvPr/>
          </p:nvGrpSpPr>
          <p:grpSpPr bwMode="auto">
            <a:xfrm>
              <a:off x="4228" y="2820"/>
              <a:ext cx="424" cy="504"/>
              <a:chOff x="4228" y="2820"/>
              <a:chExt cx="424" cy="504"/>
            </a:xfrm>
          </p:grpSpPr>
          <p:sp>
            <p:nvSpPr>
              <p:cNvPr id="70751"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2"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49"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0"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6" name="Group 23"/>
          <p:cNvGrpSpPr/>
          <p:nvPr/>
        </p:nvGrpSpPr>
        <p:grpSpPr bwMode="auto">
          <a:xfrm>
            <a:off x="3048000" y="3352800"/>
            <a:ext cx="661988" cy="649288"/>
            <a:chOff x="4319" y="3408"/>
            <a:chExt cx="417" cy="409"/>
          </a:xfrm>
        </p:grpSpPr>
        <p:grpSp>
          <p:nvGrpSpPr>
            <p:cNvPr id="70740" name="Group 24"/>
            <p:cNvGrpSpPr/>
            <p:nvPr/>
          </p:nvGrpSpPr>
          <p:grpSpPr bwMode="auto">
            <a:xfrm>
              <a:off x="4321" y="3601"/>
              <a:ext cx="415" cy="216"/>
              <a:chOff x="4321" y="3601"/>
              <a:chExt cx="415" cy="216"/>
            </a:xfrm>
          </p:grpSpPr>
          <p:sp>
            <p:nvSpPr>
              <p:cNvPr id="70744"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5"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6"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7"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41" name="Group 29"/>
            <p:cNvGrpSpPr/>
            <p:nvPr/>
          </p:nvGrpSpPr>
          <p:grpSpPr bwMode="auto">
            <a:xfrm>
              <a:off x="4319" y="3408"/>
              <a:ext cx="217" cy="409"/>
              <a:chOff x="4319" y="3408"/>
              <a:chExt cx="217" cy="409"/>
            </a:xfrm>
          </p:grpSpPr>
          <p:sp>
            <p:nvSpPr>
              <p:cNvPr id="70742"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3"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7" name="Group 32"/>
          <p:cNvGrpSpPr/>
          <p:nvPr/>
        </p:nvGrpSpPr>
        <p:grpSpPr bwMode="auto">
          <a:xfrm>
            <a:off x="1676400" y="3276600"/>
            <a:ext cx="673100" cy="800100"/>
            <a:chOff x="4212" y="2144"/>
            <a:chExt cx="424" cy="504"/>
          </a:xfrm>
        </p:grpSpPr>
        <p:grpSp>
          <p:nvGrpSpPr>
            <p:cNvPr id="70734" name="Group 33"/>
            <p:cNvGrpSpPr/>
            <p:nvPr/>
          </p:nvGrpSpPr>
          <p:grpSpPr bwMode="auto">
            <a:xfrm>
              <a:off x="4212" y="2144"/>
              <a:ext cx="424" cy="504"/>
              <a:chOff x="4212" y="2144"/>
              <a:chExt cx="424" cy="504"/>
            </a:xfrm>
          </p:grpSpPr>
          <p:grpSp>
            <p:nvGrpSpPr>
              <p:cNvPr id="70736" name="Group 34"/>
              <p:cNvGrpSpPr/>
              <p:nvPr/>
            </p:nvGrpSpPr>
            <p:grpSpPr bwMode="auto">
              <a:xfrm>
                <a:off x="4212" y="2144"/>
                <a:ext cx="424" cy="504"/>
                <a:chOff x="4212" y="2144"/>
                <a:chExt cx="424" cy="504"/>
              </a:xfrm>
            </p:grpSpPr>
            <p:sp>
              <p:nvSpPr>
                <p:cNvPr id="70738"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9"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7"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5"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8" name="Group 17"/>
          <p:cNvGrpSpPr/>
          <p:nvPr/>
        </p:nvGrpSpPr>
        <p:grpSpPr bwMode="auto">
          <a:xfrm>
            <a:off x="3048000" y="4191000"/>
            <a:ext cx="673100" cy="800100"/>
            <a:chOff x="4228" y="2820"/>
            <a:chExt cx="424" cy="504"/>
          </a:xfrm>
        </p:grpSpPr>
        <p:grpSp>
          <p:nvGrpSpPr>
            <p:cNvPr id="70729" name="Group 18"/>
            <p:cNvGrpSpPr/>
            <p:nvPr/>
          </p:nvGrpSpPr>
          <p:grpSpPr bwMode="auto">
            <a:xfrm>
              <a:off x="4228" y="2820"/>
              <a:ext cx="424" cy="504"/>
              <a:chOff x="4228" y="2820"/>
              <a:chExt cx="424" cy="504"/>
            </a:xfrm>
          </p:grpSpPr>
          <p:sp>
            <p:nvSpPr>
              <p:cNvPr id="70732"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3"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0"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1"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9" name="Group 23"/>
          <p:cNvGrpSpPr/>
          <p:nvPr/>
        </p:nvGrpSpPr>
        <p:grpSpPr bwMode="auto">
          <a:xfrm>
            <a:off x="3733800" y="4267200"/>
            <a:ext cx="661988" cy="649288"/>
            <a:chOff x="4319" y="3408"/>
            <a:chExt cx="417" cy="409"/>
          </a:xfrm>
        </p:grpSpPr>
        <p:grpSp>
          <p:nvGrpSpPr>
            <p:cNvPr id="70721" name="Group 24"/>
            <p:cNvGrpSpPr/>
            <p:nvPr/>
          </p:nvGrpSpPr>
          <p:grpSpPr bwMode="auto">
            <a:xfrm>
              <a:off x="4321" y="3601"/>
              <a:ext cx="415" cy="216"/>
              <a:chOff x="4321" y="3601"/>
              <a:chExt cx="415" cy="216"/>
            </a:xfrm>
          </p:grpSpPr>
          <p:sp>
            <p:nvSpPr>
              <p:cNvPr id="70725"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6"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7"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8"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22" name="Group 29"/>
            <p:cNvGrpSpPr/>
            <p:nvPr/>
          </p:nvGrpSpPr>
          <p:grpSpPr bwMode="auto">
            <a:xfrm>
              <a:off x="4319" y="3408"/>
              <a:ext cx="217" cy="409"/>
              <a:chOff x="4319" y="3408"/>
              <a:chExt cx="217" cy="409"/>
            </a:xfrm>
          </p:grpSpPr>
          <p:sp>
            <p:nvSpPr>
              <p:cNvPr id="70723"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4"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0" name="Group 32"/>
          <p:cNvGrpSpPr/>
          <p:nvPr/>
        </p:nvGrpSpPr>
        <p:grpSpPr bwMode="auto">
          <a:xfrm>
            <a:off x="2362200" y="4191000"/>
            <a:ext cx="673100" cy="800100"/>
            <a:chOff x="4212" y="2144"/>
            <a:chExt cx="424" cy="504"/>
          </a:xfrm>
        </p:grpSpPr>
        <p:grpSp>
          <p:nvGrpSpPr>
            <p:cNvPr id="70715" name="Group 33"/>
            <p:cNvGrpSpPr/>
            <p:nvPr/>
          </p:nvGrpSpPr>
          <p:grpSpPr bwMode="auto">
            <a:xfrm>
              <a:off x="4212" y="2144"/>
              <a:ext cx="424" cy="504"/>
              <a:chOff x="4212" y="2144"/>
              <a:chExt cx="424" cy="504"/>
            </a:xfrm>
          </p:grpSpPr>
          <p:grpSp>
            <p:nvGrpSpPr>
              <p:cNvPr id="70717" name="Group 34"/>
              <p:cNvGrpSpPr/>
              <p:nvPr/>
            </p:nvGrpSpPr>
            <p:grpSpPr bwMode="auto">
              <a:xfrm>
                <a:off x="4212" y="2144"/>
                <a:ext cx="424" cy="504"/>
                <a:chOff x="4212" y="2144"/>
                <a:chExt cx="424" cy="504"/>
              </a:xfrm>
            </p:grpSpPr>
            <p:sp>
              <p:nvSpPr>
                <p:cNvPr id="70719"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0"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8"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6"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1" name="Group 17"/>
          <p:cNvGrpSpPr/>
          <p:nvPr/>
        </p:nvGrpSpPr>
        <p:grpSpPr bwMode="auto">
          <a:xfrm>
            <a:off x="3733800" y="5029200"/>
            <a:ext cx="673100" cy="800100"/>
            <a:chOff x="4228" y="2820"/>
            <a:chExt cx="424" cy="504"/>
          </a:xfrm>
        </p:grpSpPr>
        <p:grpSp>
          <p:nvGrpSpPr>
            <p:cNvPr id="70710" name="Group 18"/>
            <p:cNvGrpSpPr/>
            <p:nvPr/>
          </p:nvGrpSpPr>
          <p:grpSpPr bwMode="auto">
            <a:xfrm>
              <a:off x="4228" y="2820"/>
              <a:ext cx="424" cy="504"/>
              <a:chOff x="4228" y="2820"/>
              <a:chExt cx="424" cy="504"/>
            </a:xfrm>
          </p:grpSpPr>
          <p:sp>
            <p:nvSpPr>
              <p:cNvPr id="7071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2" name="Group 23"/>
          <p:cNvGrpSpPr/>
          <p:nvPr/>
        </p:nvGrpSpPr>
        <p:grpSpPr bwMode="auto">
          <a:xfrm>
            <a:off x="4419600" y="5105400"/>
            <a:ext cx="661988" cy="649288"/>
            <a:chOff x="4319" y="3408"/>
            <a:chExt cx="417" cy="409"/>
          </a:xfrm>
        </p:grpSpPr>
        <p:grpSp>
          <p:nvGrpSpPr>
            <p:cNvPr id="70702" name="Group 24"/>
            <p:cNvGrpSpPr/>
            <p:nvPr/>
          </p:nvGrpSpPr>
          <p:grpSpPr bwMode="auto">
            <a:xfrm>
              <a:off x="4321" y="3601"/>
              <a:ext cx="415" cy="216"/>
              <a:chOff x="4321" y="3601"/>
              <a:chExt cx="415" cy="216"/>
            </a:xfrm>
          </p:grpSpPr>
          <p:sp>
            <p:nvSpPr>
              <p:cNvPr id="7070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03" name="Group 29"/>
            <p:cNvGrpSpPr/>
            <p:nvPr/>
          </p:nvGrpSpPr>
          <p:grpSpPr bwMode="auto">
            <a:xfrm>
              <a:off x="4319" y="3408"/>
              <a:ext cx="217" cy="409"/>
              <a:chOff x="4319" y="3408"/>
              <a:chExt cx="217" cy="409"/>
            </a:xfrm>
          </p:grpSpPr>
          <p:sp>
            <p:nvSpPr>
              <p:cNvPr id="7070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3" name="Group 32"/>
          <p:cNvGrpSpPr/>
          <p:nvPr/>
        </p:nvGrpSpPr>
        <p:grpSpPr bwMode="auto">
          <a:xfrm>
            <a:off x="3048000" y="5029200"/>
            <a:ext cx="673100" cy="800100"/>
            <a:chOff x="4212" y="2144"/>
            <a:chExt cx="424" cy="504"/>
          </a:xfrm>
        </p:grpSpPr>
        <p:grpSp>
          <p:nvGrpSpPr>
            <p:cNvPr id="70696" name="Group 33"/>
            <p:cNvGrpSpPr/>
            <p:nvPr/>
          </p:nvGrpSpPr>
          <p:grpSpPr bwMode="auto">
            <a:xfrm>
              <a:off x="4212" y="2144"/>
              <a:ext cx="424" cy="504"/>
              <a:chOff x="4212" y="2144"/>
              <a:chExt cx="424" cy="504"/>
            </a:xfrm>
          </p:grpSpPr>
          <p:grpSp>
            <p:nvGrpSpPr>
              <p:cNvPr id="70698" name="Group 34"/>
              <p:cNvGrpSpPr/>
              <p:nvPr/>
            </p:nvGrpSpPr>
            <p:grpSpPr bwMode="auto">
              <a:xfrm>
                <a:off x="4212" y="2144"/>
                <a:ext cx="424" cy="504"/>
                <a:chOff x="4212" y="2144"/>
                <a:chExt cx="424" cy="504"/>
              </a:xfrm>
            </p:grpSpPr>
            <p:sp>
              <p:nvSpPr>
                <p:cNvPr id="7070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74"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5"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6"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7"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78"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79"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80"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1"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2" name="Text Box 103"/>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83" name="Text Box 104"/>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84" name="Line 105"/>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5" name="Line 106"/>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6" name="Text Box 107"/>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87" name="Text Box 10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0688" name="Line 109"/>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9" name="Line 110"/>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0" name="Line 111"/>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1" name="Line 112"/>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2" name="Line 113"/>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3" name="Line 114"/>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4" name="Line 115"/>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5" name="Line 116"/>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0" y="274638"/>
            <a:ext cx="9144000" cy="1143000"/>
          </a:xfrm>
        </p:spPr>
        <p:txBody>
          <a:bodyPr/>
          <a:lstStyle/>
          <a:p>
            <a:pPr eaLnBrk="1" hangingPunct="1"/>
            <a:r>
              <a:rPr lang="en-US" altLang="zh-CN"/>
              <a:t>Pipeline Elsewhere</a:t>
            </a:r>
            <a:r>
              <a:rPr lang="en-US" altLang="zh-CN" sz="4000"/>
              <a:t>:</a:t>
            </a:r>
            <a:br>
              <a:rPr lang="en-US" altLang="zh-CN" sz="4000"/>
            </a:br>
            <a:r>
              <a:rPr lang="en-US" altLang="zh-CN" sz="4000"/>
              <a:t>Assembly Line</a:t>
            </a:r>
            <a:endParaRPr lang="en-US" altLang="zh-CN" sz="4000"/>
          </a:p>
        </p:txBody>
      </p:sp>
      <p:pic>
        <p:nvPicPr>
          <p:cNvPr id="72706" name="Picture 4" descr="Automotive-assembly-li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47800"/>
            <a:ext cx="45720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descr="prod-flow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3695700"/>
            <a:ext cx="56197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 Box 6"/>
          <p:cNvSpPr txBox="1">
            <a:spLocks noChangeArrowheads="1"/>
          </p:cNvSpPr>
          <p:nvPr/>
        </p:nvSpPr>
        <p:spPr bwMode="auto">
          <a:xfrm>
            <a:off x="0" y="5029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Auto</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2709" name="Text Box 7"/>
          <p:cNvSpPr txBox="1">
            <a:spLocks noChangeArrowheads="1"/>
          </p:cNvSpPr>
          <p:nvPr/>
        </p:nvSpPr>
        <p:spPr bwMode="auto">
          <a:xfrm>
            <a:off x="7794625" y="3124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Cola</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What exactly is pipelining</a:t>
            </a:r>
            <a:br>
              <a:rPr lang="en-US" altLang="zh-CN" dirty="0"/>
            </a:br>
            <a:r>
              <a:rPr lang="en-US" altLang="zh-CN" dirty="0"/>
              <a:t>in computer arch? </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ltLang="zh-CN"/>
              <a:t>Pipelining</a:t>
            </a:r>
            <a:endParaRPr lang="en-US" altLang="zh-CN"/>
          </a:p>
        </p:txBody>
      </p:sp>
      <p:sp>
        <p:nvSpPr>
          <p:cNvPr id="32771" name="Rectangle 3"/>
          <p:cNvSpPr>
            <a:spLocks noGrp="1" noChangeArrowheads="1"/>
          </p:cNvSpPr>
          <p:nvPr>
            <p:ph type="body" idx="1"/>
          </p:nvPr>
        </p:nvSpPr>
        <p:spPr/>
        <p:txBody>
          <a:bodyPr/>
          <a:lstStyle/>
          <a:p>
            <a:pPr eaLnBrk="1" hangingPunct="1">
              <a:lnSpc>
                <a:spcPct val="90000"/>
              </a:lnSpc>
            </a:pPr>
            <a:r>
              <a:rPr lang="en-US" altLang="zh-CN"/>
              <a:t>An implementation technique whereby multiple instructions are overlapped in execution.</a:t>
            </a:r>
            <a:endParaRPr lang="en-US" altLang="zh-CN"/>
          </a:p>
          <a:p>
            <a:pPr eaLnBrk="1" hangingPunct="1">
              <a:lnSpc>
                <a:spcPct val="90000"/>
              </a:lnSpc>
              <a:buFontTx/>
              <a:buNone/>
            </a:pPr>
            <a:r>
              <a:rPr lang="en-US" altLang="zh-CN"/>
              <a:t>	e.g., B wash while A dry</a:t>
            </a:r>
            <a:endParaRPr lang="en-US" altLang="zh-CN"/>
          </a:p>
          <a:p>
            <a:pPr eaLnBrk="1" hangingPunct="1">
              <a:lnSpc>
                <a:spcPct val="90000"/>
              </a:lnSpc>
              <a:buFontTx/>
              <a:buNone/>
            </a:pPr>
            <a:endParaRPr lang="en-US" altLang="zh-CN"/>
          </a:p>
          <a:p>
            <a:pPr eaLnBrk="1" hangingPunct="1">
              <a:lnSpc>
                <a:spcPct val="90000"/>
              </a:lnSpc>
            </a:pPr>
            <a:r>
              <a:rPr lang="en-US" altLang="zh-CN" b="1"/>
              <a:t>Essence:</a:t>
            </a:r>
            <a:r>
              <a:rPr lang="en-US" altLang="zh-CN"/>
              <a:t> Start executing one instruction before completing the previous one.</a:t>
            </a:r>
            <a:endParaRPr lang="en-US" altLang="zh-CN"/>
          </a:p>
          <a:p>
            <a:pPr eaLnBrk="1" hangingPunct="1">
              <a:lnSpc>
                <a:spcPct val="90000"/>
              </a:lnSpc>
            </a:pPr>
            <a:r>
              <a:rPr lang="en-US" altLang="zh-CN" b="1"/>
              <a:t>Significance:</a:t>
            </a:r>
            <a:r>
              <a:rPr lang="en-US" altLang="zh-CN"/>
              <a:t> Make fast CPUs.</a:t>
            </a:r>
            <a:endParaRPr lang="en-US" altLang="zh-CN"/>
          </a:p>
        </p:txBody>
      </p:sp>
      <p:grpSp>
        <p:nvGrpSpPr>
          <p:cNvPr id="2" name="Group 17"/>
          <p:cNvGrpSpPr/>
          <p:nvPr/>
        </p:nvGrpSpPr>
        <p:grpSpPr bwMode="auto">
          <a:xfrm>
            <a:off x="7110413" y="2590800"/>
            <a:ext cx="673100" cy="800100"/>
            <a:chOff x="4228" y="2820"/>
            <a:chExt cx="424" cy="504"/>
          </a:xfrm>
        </p:grpSpPr>
        <p:grpSp>
          <p:nvGrpSpPr>
            <p:cNvPr id="76845" name="Group 18"/>
            <p:cNvGrpSpPr/>
            <p:nvPr/>
          </p:nvGrpSpPr>
          <p:grpSpPr bwMode="auto">
            <a:xfrm>
              <a:off x="4228" y="2820"/>
              <a:ext cx="424" cy="504"/>
              <a:chOff x="4228" y="2820"/>
              <a:chExt cx="424" cy="504"/>
            </a:xfrm>
          </p:grpSpPr>
          <p:sp>
            <p:nvSpPr>
              <p:cNvPr id="76848"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9"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46"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7"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p:cNvGrpSpPr/>
          <p:nvPr/>
        </p:nvGrpSpPr>
        <p:grpSpPr bwMode="auto">
          <a:xfrm>
            <a:off x="7796213" y="2667000"/>
            <a:ext cx="661987" cy="649288"/>
            <a:chOff x="4319" y="3408"/>
            <a:chExt cx="417" cy="409"/>
          </a:xfrm>
        </p:grpSpPr>
        <p:grpSp>
          <p:nvGrpSpPr>
            <p:cNvPr id="76837" name="Group 24"/>
            <p:cNvGrpSpPr/>
            <p:nvPr/>
          </p:nvGrpSpPr>
          <p:grpSpPr bwMode="auto">
            <a:xfrm>
              <a:off x="4321" y="3601"/>
              <a:ext cx="415" cy="216"/>
              <a:chOff x="4321" y="3601"/>
              <a:chExt cx="415" cy="216"/>
            </a:xfrm>
          </p:grpSpPr>
          <p:sp>
            <p:nvSpPr>
              <p:cNvPr id="76841"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2"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3"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4"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38" name="Group 29"/>
            <p:cNvGrpSpPr/>
            <p:nvPr/>
          </p:nvGrpSpPr>
          <p:grpSpPr bwMode="auto">
            <a:xfrm>
              <a:off x="4319" y="3408"/>
              <a:ext cx="217" cy="409"/>
              <a:chOff x="4319" y="3408"/>
              <a:chExt cx="217" cy="409"/>
            </a:xfrm>
          </p:grpSpPr>
          <p:sp>
            <p:nvSpPr>
              <p:cNvPr id="76839"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0"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p:cNvGrpSpPr/>
          <p:nvPr/>
        </p:nvGrpSpPr>
        <p:grpSpPr bwMode="auto">
          <a:xfrm>
            <a:off x="6424613" y="2590800"/>
            <a:ext cx="673100" cy="800100"/>
            <a:chOff x="4212" y="2144"/>
            <a:chExt cx="424" cy="504"/>
          </a:xfrm>
        </p:grpSpPr>
        <p:grpSp>
          <p:nvGrpSpPr>
            <p:cNvPr id="76831" name="Group 33"/>
            <p:cNvGrpSpPr/>
            <p:nvPr/>
          </p:nvGrpSpPr>
          <p:grpSpPr bwMode="auto">
            <a:xfrm>
              <a:off x="4212" y="2144"/>
              <a:ext cx="424" cy="504"/>
              <a:chOff x="4212" y="2144"/>
              <a:chExt cx="424" cy="504"/>
            </a:xfrm>
          </p:grpSpPr>
          <p:grpSp>
            <p:nvGrpSpPr>
              <p:cNvPr id="76833" name="Group 34"/>
              <p:cNvGrpSpPr/>
              <p:nvPr/>
            </p:nvGrpSpPr>
            <p:grpSpPr bwMode="auto">
              <a:xfrm>
                <a:off x="4212" y="2144"/>
                <a:ext cx="424" cy="504"/>
                <a:chOff x="4212" y="2144"/>
                <a:chExt cx="424" cy="504"/>
              </a:xfrm>
            </p:grpSpPr>
            <p:sp>
              <p:nvSpPr>
                <p:cNvPr id="76835"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6"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4"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2"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28" name="Text Box 60"/>
          <p:cNvSpPr txBox="1">
            <a:spLocks noChangeArrowheads="1"/>
          </p:cNvSpPr>
          <p:nvPr/>
        </p:nvSpPr>
        <p:spPr bwMode="auto">
          <a:xfrm>
            <a:off x="5891213" y="2743200"/>
            <a:ext cx="50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0" name="Group 17"/>
          <p:cNvGrpSpPr/>
          <p:nvPr/>
        </p:nvGrpSpPr>
        <p:grpSpPr bwMode="auto">
          <a:xfrm>
            <a:off x="7796213" y="3429000"/>
            <a:ext cx="673100" cy="800100"/>
            <a:chOff x="4228" y="2820"/>
            <a:chExt cx="424" cy="504"/>
          </a:xfrm>
        </p:grpSpPr>
        <p:grpSp>
          <p:nvGrpSpPr>
            <p:cNvPr id="76826" name="Group 18"/>
            <p:cNvGrpSpPr/>
            <p:nvPr/>
          </p:nvGrpSpPr>
          <p:grpSpPr bwMode="auto">
            <a:xfrm>
              <a:off x="4228" y="2820"/>
              <a:ext cx="424" cy="504"/>
              <a:chOff x="4228" y="2820"/>
              <a:chExt cx="424" cy="504"/>
            </a:xfrm>
          </p:grpSpPr>
          <p:sp>
            <p:nvSpPr>
              <p:cNvPr id="76829"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0"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27"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8"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p:cNvGrpSpPr/>
          <p:nvPr/>
        </p:nvGrpSpPr>
        <p:grpSpPr bwMode="auto">
          <a:xfrm>
            <a:off x="8482013" y="3505200"/>
            <a:ext cx="661987" cy="649288"/>
            <a:chOff x="4319" y="3408"/>
            <a:chExt cx="417" cy="409"/>
          </a:xfrm>
        </p:grpSpPr>
        <p:grpSp>
          <p:nvGrpSpPr>
            <p:cNvPr id="76818" name="Group 24"/>
            <p:cNvGrpSpPr/>
            <p:nvPr/>
          </p:nvGrpSpPr>
          <p:grpSpPr bwMode="auto">
            <a:xfrm>
              <a:off x="4321" y="3601"/>
              <a:ext cx="415" cy="216"/>
              <a:chOff x="4321" y="3601"/>
              <a:chExt cx="415" cy="216"/>
            </a:xfrm>
          </p:grpSpPr>
          <p:sp>
            <p:nvSpPr>
              <p:cNvPr id="76822"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3"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4"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5"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19" name="Group 29"/>
            <p:cNvGrpSpPr/>
            <p:nvPr/>
          </p:nvGrpSpPr>
          <p:grpSpPr bwMode="auto">
            <a:xfrm>
              <a:off x="4319" y="3408"/>
              <a:ext cx="217" cy="409"/>
              <a:chOff x="4319" y="3408"/>
              <a:chExt cx="217" cy="409"/>
            </a:xfrm>
          </p:grpSpPr>
          <p:sp>
            <p:nvSpPr>
              <p:cNvPr id="76820"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1"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p:cNvGrpSpPr/>
          <p:nvPr/>
        </p:nvGrpSpPr>
        <p:grpSpPr bwMode="auto">
          <a:xfrm>
            <a:off x="7110413" y="3429000"/>
            <a:ext cx="673100" cy="800100"/>
            <a:chOff x="4212" y="2144"/>
            <a:chExt cx="424" cy="504"/>
          </a:xfrm>
        </p:grpSpPr>
        <p:grpSp>
          <p:nvGrpSpPr>
            <p:cNvPr id="76812" name="Group 33"/>
            <p:cNvGrpSpPr/>
            <p:nvPr/>
          </p:nvGrpSpPr>
          <p:grpSpPr bwMode="auto">
            <a:xfrm>
              <a:off x="4212" y="2144"/>
              <a:ext cx="424" cy="504"/>
              <a:chOff x="4212" y="2144"/>
              <a:chExt cx="424" cy="504"/>
            </a:xfrm>
          </p:grpSpPr>
          <p:grpSp>
            <p:nvGrpSpPr>
              <p:cNvPr id="76814" name="Group 34"/>
              <p:cNvGrpSpPr/>
              <p:nvPr/>
            </p:nvGrpSpPr>
            <p:grpSpPr bwMode="auto">
              <a:xfrm>
                <a:off x="4212" y="2144"/>
                <a:ext cx="424" cy="504"/>
                <a:chOff x="4212" y="2144"/>
                <a:chExt cx="424" cy="504"/>
              </a:xfrm>
            </p:grpSpPr>
            <p:sp>
              <p:nvSpPr>
                <p:cNvPr id="76816"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7"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5"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3"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51" name="Text Box 83"/>
          <p:cNvSpPr txBox="1">
            <a:spLocks noChangeArrowheads="1"/>
          </p:cNvSpPr>
          <p:nvPr/>
        </p:nvSpPr>
        <p:spPr bwMode="auto">
          <a:xfrm>
            <a:off x="5891213" y="3581400"/>
            <a:ext cx="493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2852" name="AutoShape 84"/>
          <p:cNvSpPr>
            <a:spLocks noChangeArrowheads="1"/>
          </p:cNvSpPr>
          <p:nvPr/>
        </p:nvSpPr>
        <p:spPr bwMode="auto">
          <a:xfrm>
            <a:off x="7086600" y="2590800"/>
            <a:ext cx="685800" cy="1676400"/>
          </a:xfrm>
          <a:prstGeom prst="flowChartAlternateProcess">
            <a:avLst/>
          </a:prstGeom>
          <a:noFill/>
          <a:ln w="57150">
            <a:solidFill>
              <a:srgbClr val="00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8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8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8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28" grpId="0"/>
      <p:bldP spid="32851" grpId="0"/>
      <p:bldP spid="328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altLang="zh-CN"/>
              <a:t>Emm, (in)Equality </a:t>
            </a:r>
            <a:endParaRPr lang="en-US" altLang="zh-CN"/>
          </a:p>
        </p:txBody>
      </p:sp>
      <p:sp>
        <p:nvSpPr>
          <p:cNvPr id="78850" name="Rectangle 3"/>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solidFill>
                  <a:schemeClr val="bg2"/>
                </a:solidFill>
              </a:rPr>
              <a:t>Observations</a:t>
            </a:r>
            <a:endParaRPr lang="en-US" altLang="zh-CN" dirty="0">
              <a:solidFill>
                <a:schemeClr val="bg2"/>
              </a:solidFill>
            </a:endParaRPr>
          </a:p>
          <a:p>
            <a:pPr eaLnBrk="1" hangingPunct="1">
              <a:lnSpc>
                <a:spcPct val="80000"/>
              </a:lnSpc>
            </a:pPr>
            <a:r>
              <a:rPr lang="en-US" altLang="zh-CN" sz="2800" dirty="0">
                <a:solidFill>
                  <a:schemeClr val="bg2"/>
                </a:solidFill>
              </a:rPr>
              <a:t>A task has a series of stages;</a:t>
            </a:r>
            <a:endParaRPr lang="en-US" altLang="zh-CN" sz="2800" dirty="0">
              <a:solidFill>
                <a:schemeClr val="bg2"/>
              </a:solidFill>
            </a:endParaRPr>
          </a:p>
          <a:p>
            <a:pPr eaLnBrk="1" hangingPunct="1">
              <a:lnSpc>
                <a:spcPct val="80000"/>
              </a:lnSpc>
            </a:pPr>
            <a:r>
              <a:rPr lang="en-US" altLang="zh-CN" sz="2800" dirty="0">
                <a:solidFill>
                  <a:schemeClr val="bg2"/>
                </a:solidFill>
              </a:rPr>
              <a:t>Stage dependency:</a:t>
            </a:r>
            <a:endParaRPr lang="en-US" altLang="zh-CN" sz="2800" dirty="0">
              <a:solidFill>
                <a:schemeClr val="bg2"/>
              </a:solidFill>
            </a:endParaRPr>
          </a:p>
          <a:p>
            <a:pPr eaLnBrk="1" hangingPunct="1">
              <a:lnSpc>
                <a:spcPct val="80000"/>
              </a:lnSpc>
              <a:buFontTx/>
              <a:buNone/>
            </a:pPr>
            <a:r>
              <a:rPr lang="en-US" altLang="zh-CN" sz="2800" dirty="0">
                <a:solidFill>
                  <a:schemeClr val="bg2"/>
                </a:solidFill>
              </a:rPr>
              <a:t>	e.g., wash before dry;</a:t>
            </a:r>
            <a:endParaRPr lang="en-US" altLang="zh-CN" sz="2800" dirty="0">
              <a:solidFill>
                <a:schemeClr val="bg2"/>
              </a:solidFill>
            </a:endParaRPr>
          </a:p>
          <a:p>
            <a:pPr eaLnBrk="1" hangingPunct="1">
              <a:lnSpc>
                <a:spcPct val="80000"/>
              </a:lnSpc>
            </a:pPr>
            <a:r>
              <a:rPr lang="en-US" altLang="zh-CN" sz="2800" dirty="0">
                <a:solidFill>
                  <a:schemeClr val="bg2"/>
                </a:solidFill>
              </a:rPr>
              <a:t>Multi tasks with overlapping stages;</a:t>
            </a:r>
            <a:endParaRPr lang="en-US" altLang="zh-CN" sz="2800" dirty="0">
              <a:solidFill>
                <a:schemeClr val="bg2"/>
              </a:solidFill>
            </a:endParaRPr>
          </a:p>
          <a:p>
            <a:pPr eaLnBrk="1" hangingPunct="1">
              <a:lnSpc>
                <a:spcPct val="80000"/>
              </a:lnSpc>
            </a:pPr>
            <a:r>
              <a:rPr lang="en-US" altLang="zh-CN" sz="2800" dirty="0">
                <a:solidFill>
                  <a:schemeClr val="bg2"/>
                </a:solidFill>
              </a:rPr>
              <a:t>Simultaneously use diff resources to speed up;</a:t>
            </a:r>
            <a:endParaRPr lang="en-US" altLang="zh-CN" sz="2800" dirty="0">
              <a:solidFill>
                <a:schemeClr val="bg2"/>
              </a:solidFill>
            </a:endParaRPr>
          </a:p>
          <a:p>
            <a:pPr eaLnBrk="1" hangingPunct="1">
              <a:lnSpc>
                <a:spcPct val="80000"/>
              </a:lnSpc>
            </a:pPr>
            <a:r>
              <a:rPr lang="en-US" altLang="zh-CN" sz="2800" b="1" dirty="0">
                <a:solidFill>
                  <a:srgbClr val="00CC00"/>
                </a:solidFill>
              </a:rPr>
              <a:t>Slowest stage determines the finish time;</a:t>
            </a:r>
            <a:r>
              <a:rPr lang="en-US" altLang="zh-CN" b="1" dirty="0">
                <a:solidFill>
                  <a:srgbClr val="00CC00"/>
                </a:solidFill>
              </a:rPr>
              <a:t> </a:t>
            </a:r>
            <a:endParaRPr lang="en-US" altLang="zh-CN" b="1" dirty="0">
              <a:solidFill>
                <a:srgbClr val="00CC00"/>
              </a:solidFill>
            </a:endParaRPr>
          </a:p>
        </p:txBody>
      </p:sp>
      <p:sp>
        <p:nvSpPr>
          <p:cNvPr id="78851" name="Line 4"/>
          <p:cNvSpPr>
            <a:spLocks noChangeShapeType="1"/>
          </p:cNvSpPr>
          <p:nvPr/>
        </p:nvSpPr>
        <p:spPr bwMode="auto">
          <a:xfrm>
            <a:off x="533400" y="2514600"/>
            <a:ext cx="0" cy="3276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2" name="Text Box 5"/>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8853" name="Group 17"/>
          <p:cNvGrpSpPr/>
          <p:nvPr/>
        </p:nvGrpSpPr>
        <p:grpSpPr bwMode="auto">
          <a:xfrm>
            <a:off x="1676400" y="2438400"/>
            <a:ext cx="673100" cy="800100"/>
            <a:chOff x="4228" y="2820"/>
            <a:chExt cx="424" cy="504"/>
          </a:xfrm>
        </p:grpSpPr>
        <p:grpSp>
          <p:nvGrpSpPr>
            <p:cNvPr id="78960" name="Group 18"/>
            <p:cNvGrpSpPr/>
            <p:nvPr/>
          </p:nvGrpSpPr>
          <p:grpSpPr bwMode="auto">
            <a:xfrm>
              <a:off x="4228" y="2820"/>
              <a:ext cx="424" cy="504"/>
              <a:chOff x="4228" y="2820"/>
              <a:chExt cx="424" cy="504"/>
            </a:xfrm>
          </p:grpSpPr>
          <p:sp>
            <p:nvSpPr>
              <p:cNvPr id="7896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6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4" name="Group 23"/>
          <p:cNvGrpSpPr/>
          <p:nvPr/>
        </p:nvGrpSpPr>
        <p:grpSpPr bwMode="auto">
          <a:xfrm>
            <a:off x="2362200" y="2514600"/>
            <a:ext cx="661988" cy="649288"/>
            <a:chOff x="4319" y="3408"/>
            <a:chExt cx="417" cy="409"/>
          </a:xfrm>
        </p:grpSpPr>
        <p:grpSp>
          <p:nvGrpSpPr>
            <p:cNvPr id="78952" name="Group 24"/>
            <p:cNvGrpSpPr/>
            <p:nvPr/>
          </p:nvGrpSpPr>
          <p:grpSpPr bwMode="auto">
            <a:xfrm>
              <a:off x="4321" y="3601"/>
              <a:ext cx="415" cy="216"/>
              <a:chOff x="4321" y="3601"/>
              <a:chExt cx="415" cy="216"/>
            </a:xfrm>
          </p:grpSpPr>
          <p:sp>
            <p:nvSpPr>
              <p:cNvPr id="7895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53" name="Group 29"/>
            <p:cNvGrpSpPr/>
            <p:nvPr/>
          </p:nvGrpSpPr>
          <p:grpSpPr bwMode="auto">
            <a:xfrm>
              <a:off x="4319" y="3408"/>
              <a:ext cx="217" cy="409"/>
              <a:chOff x="4319" y="3408"/>
              <a:chExt cx="217" cy="409"/>
            </a:xfrm>
          </p:grpSpPr>
          <p:sp>
            <p:nvSpPr>
              <p:cNvPr id="7895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5" name="Group 32"/>
          <p:cNvGrpSpPr/>
          <p:nvPr/>
        </p:nvGrpSpPr>
        <p:grpSpPr bwMode="auto">
          <a:xfrm>
            <a:off x="990600" y="2438400"/>
            <a:ext cx="673100" cy="800100"/>
            <a:chOff x="4212" y="2144"/>
            <a:chExt cx="424" cy="504"/>
          </a:xfrm>
        </p:grpSpPr>
        <p:grpSp>
          <p:nvGrpSpPr>
            <p:cNvPr id="78946" name="Group 33"/>
            <p:cNvGrpSpPr/>
            <p:nvPr/>
          </p:nvGrpSpPr>
          <p:grpSpPr bwMode="auto">
            <a:xfrm>
              <a:off x="4212" y="2144"/>
              <a:ext cx="424" cy="504"/>
              <a:chOff x="4212" y="2144"/>
              <a:chExt cx="424" cy="504"/>
            </a:xfrm>
          </p:grpSpPr>
          <p:grpSp>
            <p:nvGrpSpPr>
              <p:cNvPr id="78948" name="Group 34"/>
              <p:cNvGrpSpPr/>
              <p:nvPr/>
            </p:nvGrpSpPr>
            <p:grpSpPr bwMode="auto">
              <a:xfrm>
                <a:off x="4212" y="2144"/>
                <a:ext cx="424" cy="504"/>
                <a:chOff x="4212" y="2144"/>
                <a:chExt cx="424" cy="504"/>
              </a:xfrm>
            </p:grpSpPr>
            <p:sp>
              <p:nvSpPr>
                <p:cNvPr id="7895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56" name="Text Box 28"/>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8857" name="Group 17"/>
          <p:cNvGrpSpPr/>
          <p:nvPr/>
        </p:nvGrpSpPr>
        <p:grpSpPr bwMode="auto">
          <a:xfrm>
            <a:off x="2362200" y="3276600"/>
            <a:ext cx="673100" cy="800100"/>
            <a:chOff x="4228" y="2820"/>
            <a:chExt cx="424" cy="504"/>
          </a:xfrm>
        </p:grpSpPr>
        <p:grpSp>
          <p:nvGrpSpPr>
            <p:cNvPr id="78941" name="Group 18"/>
            <p:cNvGrpSpPr/>
            <p:nvPr/>
          </p:nvGrpSpPr>
          <p:grpSpPr bwMode="auto">
            <a:xfrm>
              <a:off x="4228" y="2820"/>
              <a:ext cx="424" cy="504"/>
              <a:chOff x="4228" y="2820"/>
              <a:chExt cx="424" cy="504"/>
            </a:xfrm>
          </p:grpSpPr>
          <p:sp>
            <p:nvSpPr>
              <p:cNvPr id="7894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8" name="Group 23"/>
          <p:cNvGrpSpPr/>
          <p:nvPr/>
        </p:nvGrpSpPr>
        <p:grpSpPr bwMode="auto">
          <a:xfrm>
            <a:off x="3048000" y="3352800"/>
            <a:ext cx="661988" cy="649288"/>
            <a:chOff x="4319" y="3408"/>
            <a:chExt cx="417" cy="409"/>
          </a:xfrm>
        </p:grpSpPr>
        <p:grpSp>
          <p:nvGrpSpPr>
            <p:cNvPr id="78933" name="Group 24"/>
            <p:cNvGrpSpPr/>
            <p:nvPr/>
          </p:nvGrpSpPr>
          <p:grpSpPr bwMode="auto">
            <a:xfrm>
              <a:off x="4321" y="3601"/>
              <a:ext cx="415" cy="216"/>
              <a:chOff x="4321" y="3601"/>
              <a:chExt cx="415" cy="216"/>
            </a:xfrm>
          </p:grpSpPr>
          <p:sp>
            <p:nvSpPr>
              <p:cNvPr id="7893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34" name="Group 29"/>
            <p:cNvGrpSpPr/>
            <p:nvPr/>
          </p:nvGrpSpPr>
          <p:grpSpPr bwMode="auto">
            <a:xfrm>
              <a:off x="4319" y="3408"/>
              <a:ext cx="217" cy="409"/>
              <a:chOff x="4319" y="3408"/>
              <a:chExt cx="217" cy="409"/>
            </a:xfrm>
          </p:grpSpPr>
          <p:sp>
            <p:nvSpPr>
              <p:cNvPr id="7893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9" name="Group 32"/>
          <p:cNvGrpSpPr/>
          <p:nvPr/>
        </p:nvGrpSpPr>
        <p:grpSpPr bwMode="auto">
          <a:xfrm>
            <a:off x="1676400" y="3276600"/>
            <a:ext cx="673100" cy="800100"/>
            <a:chOff x="4212" y="2144"/>
            <a:chExt cx="424" cy="504"/>
          </a:xfrm>
        </p:grpSpPr>
        <p:grpSp>
          <p:nvGrpSpPr>
            <p:cNvPr id="78927" name="Group 33"/>
            <p:cNvGrpSpPr/>
            <p:nvPr/>
          </p:nvGrpSpPr>
          <p:grpSpPr bwMode="auto">
            <a:xfrm>
              <a:off x="4212" y="2144"/>
              <a:ext cx="424" cy="504"/>
              <a:chOff x="4212" y="2144"/>
              <a:chExt cx="424" cy="504"/>
            </a:xfrm>
          </p:grpSpPr>
          <p:grpSp>
            <p:nvGrpSpPr>
              <p:cNvPr id="78929" name="Group 34"/>
              <p:cNvGrpSpPr/>
              <p:nvPr/>
            </p:nvGrpSpPr>
            <p:grpSpPr bwMode="auto">
              <a:xfrm>
                <a:off x="4212" y="2144"/>
                <a:ext cx="424" cy="504"/>
                <a:chOff x="4212" y="2144"/>
                <a:chExt cx="424" cy="504"/>
              </a:xfrm>
            </p:grpSpPr>
            <p:sp>
              <p:nvSpPr>
                <p:cNvPr id="7893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3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0" name="Group 17"/>
          <p:cNvGrpSpPr/>
          <p:nvPr/>
        </p:nvGrpSpPr>
        <p:grpSpPr bwMode="auto">
          <a:xfrm>
            <a:off x="3048000" y="4191000"/>
            <a:ext cx="673100" cy="800100"/>
            <a:chOff x="4228" y="2820"/>
            <a:chExt cx="424" cy="504"/>
          </a:xfrm>
        </p:grpSpPr>
        <p:grpSp>
          <p:nvGrpSpPr>
            <p:cNvPr id="78922" name="Group 18"/>
            <p:cNvGrpSpPr/>
            <p:nvPr/>
          </p:nvGrpSpPr>
          <p:grpSpPr bwMode="auto">
            <a:xfrm>
              <a:off x="4228" y="2820"/>
              <a:ext cx="424" cy="504"/>
              <a:chOff x="4228" y="2820"/>
              <a:chExt cx="424" cy="504"/>
            </a:xfrm>
          </p:grpSpPr>
          <p:sp>
            <p:nvSpPr>
              <p:cNvPr id="78925"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6"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3"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4"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1" name="Group 23"/>
          <p:cNvGrpSpPr/>
          <p:nvPr/>
        </p:nvGrpSpPr>
        <p:grpSpPr bwMode="auto">
          <a:xfrm>
            <a:off x="3733800" y="4267200"/>
            <a:ext cx="661988" cy="649288"/>
            <a:chOff x="4319" y="3408"/>
            <a:chExt cx="417" cy="409"/>
          </a:xfrm>
        </p:grpSpPr>
        <p:grpSp>
          <p:nvGrpSpPr>
            <p:cNvPr id="78914" name="Group 24"/>
            <p:cNvGrpSpPr/>
            <p:nvPr/>
          </p:nvGrpSpPr>
          <p:grpSpPr bwMode="auto">
            <a:xfrm>
              <a:off x="4321" y="3601"/>
              <a:ext cx="415" cy="216"/>
              <a:chOff x="4321" y="3601"/>
              <a:chExt cx="415" cy="216"/>
            </a:xfrm>
          </p:grpSpPr>
          <p:sp>
            <p:nvSpPr>
              <p:cNvPr id="78918"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9"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0"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1"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15" name="Group 29"/>
            <p:cNvGrpSpPr/>
            <p:nvPr/>
          </p:nvGrpSpPr>
          <p:grpSpPr bwMode="auto">
            <a:xfrm>
              <a:off x="4319" y="3408"/>
              <a:ext cx="217" cy="409"/>
              <a:chOff x="4319" y="3408"/>
              <a:chExt cx="217" cy="409"/>
            </a:xfrm>
          </p:grpSpPr>
          <p:sp>
            <p:nvSpPr>
              <p:cNvPr id="78916"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7"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2" name="Group 32"/>
          <p:cNvGrpSpPr/>
          <p:nvPr/>
        </p:nvGrpSpPr>
        <p:grpSpPr bwMode="auto">
          <a:xfrm>
            <a:off x="2362200" y="4191000"/>
            <a:ext cx="673100" cy="800100"/>
            <a:chOff x="4212" y="2144"/>
            <a:chExt cx="424" cy="504"/>
          </a:xfrm>
        </p:grpSpPr>
        <p:grpSp>
          <p:nvGrpSpPr>
            <p:cNvPr id="78908" name="Group 33"/>
            <p:cNvGrpSpPr/>
            <p:nvPr/>
          </p:nvGrpSpPr>
          <p:grpSpPr bwMode="auto">
            <a:xfrm>
              <a:off x="4212" y="2144"/>
              <a:ext cx="424" cy="504"/>
              <a:chOff x="4212" y="2144"/>
              <a:chExt cx="424" cy="504"/>
            </a:xfrm>
          </p:grpSpPr>
          <p:grpSp>
            <p:nvGrpSpPr>
              <p:cNvPr id="78910" name="Group 34"/>
              <p:cNvGrpSpPr/>
              <p:nvPr/>
            </p:nvGrpSpPr>
            <p:grpSpPr bwMode="auto">
              <a:xfrm>
                <a:off x="4212" y="2144"/>
                <a:ext cx="424" cy="504"/>
                <a:chOff x="4212" y="2144"/>
                <a:chExt cx="424" cy="504"/>
              </a:xfrm>
            </p:grpSpPr>
            <p:sp>
              <p:nvSpPr>
                <p:cNvPr id="78912"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3"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11"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9"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3" name="Group 17"/>
          <p:cNvGrpSpPr/>
          <p:nvPr/>
        </p:nvGrpSpPr>
        <p:grpSpPr bwMode="auto">
          <a:xfrm>
            <a:off x="3733800" y="5029200"/>
            <a:ext cx="673100" cy="800100"/>
            <a:chOff x="4228" y="2820"/>
            <a:chExt cx="424" cy="504"/>
          </a:xfrm>
        </p:grpSpPr>
        <p:grpSp>
          <p:nvGrpSpPr>
            <p:cNvPr id="78903" name="Group 18"/>
            <p:cNvGrpSpPr/>
            <p:nvPr/>
          </p:nvGrpSpPr>
          <p:grpSpPr bwMode="auto">
            <a:xfrm>
              <a:off x="4228" y="2820"/>
              <a:ext cx="424" cy="504"/>
              <a:chOff x="4228" y="2820"/>
              <a:chExt cx="424" cy="504"/>
            </a:xfrm>
          </p:grpSpPr>
          <p:sp>
            <p:nvSpPr>
              <p:cNvPr id="78906"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7"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4"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5"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4" name="Group 23"/>
          <p:cNvGrpSpPr/>
          <p:nvPr/>
        </p:nvGrpSpPr>
        <p:grpSpPr bwMode="auto">
          <a:xfrm>
            <a:off x="4419600" y="5105400"/>
            <a:ext cx="661988" cy="649288"/>
            <a:chOff x="4319" y="3408"/>
            <a:chExt cx="417" cy="409"/>
          </a:xfrm>
        </p:grpSpPr>
        <p:grpSp>
          <p:nvGrpSpPr>
            <p:cNvPr id="78895" name="Group 24"/>
            <p:cNvGrpSpPr/>
            <p:nvPr/>
          </p:nvGrpSpPr>
          <p:grpSpPr bwMode="auto">
            <a:xfrm>
              <a:off x="4321" y="3601"/>
              <a:ext cx="415" cy="216"/>
              <a:chOff x="4321" y="3601"/>
              <a:chExt cx="415" cy="216"/>
            </a:xfrm>
          </p:grpSpPr>
          <p:sp>
            <p:nvSpPr>
              <p:cNvPr id="78899"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0"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1"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2"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96" name="Group 29"/>
            <p:cNvGrpSpPr/>
            <p:nvPr/>
          </p:nvGrpSpPr>
          <p:grpSpPr bwMode="auto">
            <a:xfrm>
              <a:off x="4319" y="3408"/>
              <a:ext cx="217" cy="409"/>
              <a:chOff x="4319" y="3408"/>
              <a:chExt cx="217" cy="409"/>
            </a:xfrm>
          </p:grpSpPr>
          <p:sp>
            <p:nvSpPr>
              <p:cNvPr id="78897"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8"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5" name="Group 32"/>
          <p:cNvGrpSpPr/>
          <p:nvPr/>
        </p:nvGrpSpPr>
        <p:grpSpPr bwMode="auto">
          <a:xfrm>
            <a:off x="3048000" y="5029200"/>
            <a:ext cx="673100" cy="800100"/>
            <a:chOff x="4212" y="2144"/>
            <a:chExt cx="424" cy="504"/>
          </a:xfrm>
        </p:grpSpPr>
        <p:grpSp>
          <p:nvGrpSpPr>
            <p:cNvPr id="78889" name="Group 33"/>
            <p:cNvGrpSpPr/>
            <p:nvPr/>
          </p:nvGrpSpPr>
          <p:grpSpPr bwMode="auto">
            <a:xfrm>
              <a:off x="4212" y="2144"/>
              <a:ext cx="424" cy="504"/>
              <a:chOff x="4212" y="2144"/>
              <a:chExt cx="424" cy="504"/>
            </a:xfrm>
          </p:grpSpPr>
          <p:grpSp>
            <p:nvGrpSpPr>
              <p:cNvPr id="78891" name="Group 34"/>
              <p:cNvGrpSpPr/>
              <p:nvPr/>
            </p:nvGrpSpPr>
            <p:grpSpPr bwMode="auto">
              <a:xfrm>
                <a:off x="4212" y="2144"/>
                <a:ext cx="424" cy="504"/>
                <a:chOff x="4212" y="2144"/>
                <a:chExt cx="424" cy="504"/>
              </a:xfrm>
            </p:grpSpPr>
            <p:sp>
              <p:nvSpPr>
                <p:cNvPr id="78893"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4"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2"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0"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66" name="Line 95"/>
          <p:cNvSpPr>
            <a:spLocks noChangeShapeType="1"/>
          </p:cNvSpPr>
          <p:nvPr/>
        </p:nvSpPr>
        <p:spPr bwMode="auto">
          <a:xfrm flipV="1">
            <a:off x="990600" y="1447800"/>
            <a:ext cx="0" cy="304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7" name="Line 96"/>
          <p:cNvSpPr>
            <a:spLocks noChangeShapeType="1"/>
          </p:cNvSpPr>
          <p:nvPr/>
        </p:nvSpPr>
        <p:spPr bwMode="auto">
          <a:xfrm>
            <a:off x="990600" y="1600200"/>
            <a:ext cx="4038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8" name="Line 97"/>
          <p:cNvSpPr>
            <a:spLocks noChangeShapeType="1"/>
          </p:cNvSpPr>
          <p:nvPr/>
        </p:nvSpPr>
        <p:spPr bwMode="auto">
          <a:xfrm>
            <a:off x="381000" y="251460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9" name="Text Box 98"/>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0" name="Text Box 99"/>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1" name="Text Box 100"/>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2" name="Line 101"/>
          <p:cNvSpPr>
            <a:spLocks noChangeShapeType="1"/>
          </p:cNvSpPr>
          <p:nvPr/>
        </p:nvSpPr>
        <p:spPr bwMode="auto">
          <a:xfrm>
            <a:off x="990600" y="18288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3" name="Line 102"/>
          <p:cNvSpPr>
            <a:spLocks noChangeShapeType="1"/>
          </p:cNvSpPr>
          <p:nvPr/>
        </p:nvSpPr>
        <p:spPr bwMode="auto">
          <a:xfrm>
            <a:off x="16764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4" name="Text Box 104"/>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5" name="Text Box 105"/>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6" name="Line 107"/>
          <p:cNvSpPr>
            <a:spLocks noChangeShapeType="1"/>
          </p:cNvSpPr>
          <p:nvPr/>
        </p:nvSpPr>
        <p:spPr bwMode="auto">
          <a:xfrm>
            <a:off x="37338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7" name="Line 108"/>
          <p:cNvSpPr>
            <a:spLocks noChangeShapeType="1"/>
          </p:cNvSpPr>
          <p:nvPr/>
        </p:nvSpPr>
        <p:spPr bwMode="auto">
          <a:xfrm>
            <a:off x="4419600" y="18288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8" name="Text Box 109"/>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79" name="Text Box 118"/>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endPar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78880" name="Line 120"/>
          <p:cNvSpPr>
            <a:spLocks noChangeShapeType="1"/>
          </p:cNvSpPr>
          <p:nvPr/>
        </p:nvSpPr>
        <p:spPr bwMode="auto">
          <a:xfrm>
            <a:off x="3733800" y="17526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1" name="Line 121"/>
          <p:cNvSpPr>
            <a:spLocks noChangeShapeType="1"/>
          </p:cNvSpPr>
          <p:nvPr/>
        </p:nvSpPr>
        <p:spPr bwMode="auto">
          <a:xfrm>
            <a:off x="23622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2" name="Line 122"/>
          <p:cNvSpPr>
            <a:spLocks noChangeShapeType="1"/>
          </p:cNvSpPr>
          <p:nvPr/>
        </p:nvSpPr>
        <p:spPr bwMode="auto">
          <a:xfrm>
            <a:off x="3048000" y="1828800"/>
            <a:ext cx="609600" cy="0"/>
          </a:xfrm>
          <a:prstGeom prst="line">
            <a:avLst/>
          </a:prstGeom>
          <a:noFill/>
          <a:ln w="38100">
            <a:solidFill>
              <a:srgbClr val="3399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3" name="Line 123"/>
          <p:cNvSpPr>
            <a:spLocks noChangeShapeType="1"/>
          </p:cNvSpPr>
          <p:nvPr/>
        </p:nvSpPr>
        <p:spPr bwMode="auto">
          <a:xfrm>
            <a:off x="16764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4" name="Line 124"/>
          <p:cNvSpPr>
            <a:spLocks noChangeShapeType="1"/>
          </p:cNvSpPr>
          <p:nvPr/>
        </p:nvSpPr>
        <p:spPr bwMode="auto">
          <a:xfrm>
            <a:off x="23622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5" name="Line 125"/>
          <p:cNvSpPr>
            <a:spLocks noChangeShapeType="1"/>
          </p:cNvSpPr>
          <p:nvPr/>
        </p:nvSpPr>
        <p:spPr bwMode="auto">
          <a:xfrm>
            <a:off x="23622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6" name="Line 126"/>
          <p:cNvSpPr>
            <a:spLocks noChangeShapeType="1"/>
          </p:cNvSpPr>
          <p:nvPr/>
        </p:nvSpPr>
        <p:spPr bwMode="auto">
          <a:xfrm>
            <a:off x="3048000" y="1676400"/>
            <a:ext cx="6096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7" name="Line 127"/>
          <p:cNvSpPr>
            <a:spLocks noChangeShapeType="1"/>
          </p:cNvSpPr>
          <p:nvPr/>
        </p:nvSpPr>
        <p:spPr bwMode="auto">
          <a:xfrm>
            <a:off x="3048000" y="1752600"/>
            <a:ext cx="609600" cy="0"/>
          </a:xfrm>
          <a:prstGeom prst="line">
            <a:avLst/>
          </a:prstGeom>
          <a:noFill/>
          <a:ln w="38100">
            <a:solidFill>
              <a:srgbClr val="FF9933"/>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p:cNvSpPr>
            <a:spLocks noChangeArrowheads="1"/>
          </p:cNvSpPr>
          <p:nvPr/>
        </p:nvSpPr>
        <p:spPr bwMode="auto">
          <a:xfrm>
            <a:off x="3733800" y="4953000"/>
            <a:ext cx="685800" cy="914400"/>
          </a:xfrm>
          <a:prstGeom prst="roundRect">
            <a:avLst>
              <a:gd name="adj" fmla="val 16667"/>
            </a:avLst>
          </a:prstGeom>
          <a:noFill/>
          <a:ln w="76200">
            <a:solidFill>
              <a:srgbClr val="00CC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altLang="zh-CN"/>
              <a:t>(ideal) Balanced Pipeline</a:t>
            </a:r>
            <a:endParaRPr lang="en-US" altLang="zh-CN"/>
          </a:p>
        </p:txBody>
      </p:sp>
      <p:sp>
        <p:nvSpPr>
          <p:cNvPr id="80898" name="Rectangle 3"/>
          <p:cNvSpPr>
            <a:spLocks noGrp="1" noChangeArrowheads="1"/>
          </p:cNvSpPr>
          <p:nvPr>
            <p:ph type="body" idx="1"/>
          </p:nvPr>
        </p:nvSpPr>
        <p:spPr>
          <a:xfrm>
            <a:off x="457200" y="1600200"/>
            <a:ext cx="8686800" cy="4525963"/>
          </a:xfrm>
        </p:spPr>
        <p:txBody>
          <a:bodyPr/>
          <a:lstStyle/>
          <a:p>
            <a:pPr eaLnBrk="1" hangingPunct="1"/>
            <a:r>
              <a:rPr lang="en-US" altLang="zh-CN"/>
              <a:t>Equal-length pipe stages/segments</a:t>
            </a:r>
            <a:endParaRPr lang="en-US" altLang="zh-CN"/>
          </a:p>
          <a:p>
            <a:pPr eaLnBrk="1" hangingPunct="1">
              <a:buFontTx/>
              <a:buNone/>
            </a:pPr>
            <a:r>
              <a:rPr lang="en-US" altLang="zh-CN"/>
              <a:t>	</a:t>
            </a:r>
            <a:r>
              <a:rPr lang="en-US" altLang="zh-CN" sz="2400"/>
              <a:t>e.g., Wash, dry, fold = 40 mins</a:t>
            </a:r>
            <a:endParaRPr lang="en-US" altLang="zh-CN" sz="2400"/>
          </a:p>
          <a:p>
            <a:pPr eaLnBrk="1" hangingPunct="1">
              <a:buFontTx/>
              <a:buNone/>
            </a:pPr>
            <a:r>
              <a:rPr lang="en-US" altLang="zh-CN" sz="2400"/>
              <a:t>	per unpipelined laundry time = 40x3 mins </a:t>
            </a:r>
            <a:endParaRPr lang="en-US" altLang="zh-CN" sz="2400"/>
          </a:p>
          <a:p>
            <a:pPr eaLnBrk="1" hangingPunct="1">
              <a:buFontTx/>
              <a:buNone/>
            </a:pPr>
            <a:r>
              <a:rPr lang="en-US" altLang="zh-CN" sz="2400"/>
              <a:t>	3 pipe stages – wash, dry, fold</a:t>
            </a:r>
            <a:endParaRPr lang="en-US" altLang="zh-CN" sz="2400"/>
          </a:p>
        </p:txBody>
      </p:sp>
      <p:grpSp>
        <p:nvGrpSpPr>
          <p:cNvPr id="80899" name="Group 17"/>
          <p:cNvGrpSpPr/>
          <p:nvPr/>
        </p:nvGrpSpPr>
        <p:grpSpPr bwMode="auto">
          <a:xfrm>
            <a:off x="1828800" y="3657600"/>
            <a:ext cx="673100" cy="800100"/>
            <a:chOff x="4228" y="2820"/>
            <a:chExt cx="424" cy="504"/>
          </a:xfrm>
        </p:grpSpPr>
        <p:grpSp>
          <p:nvGrpSpPr>
            <p:cNvPr id="80931" name="Group 18"/>
            <p:cNvGrpSpPr/>
            <p:nvPr/>
          </p:nvGrpSpPr>
          <p:grpSpPr bwMode="auto">
            <a:xfrm>
              <a:off x="4228" y="2820"/>
              <a:ext cx="424" cy="504"/>
              <a:chOff x="4228" y="2820"/>
              <a:chExt cx="424" cy="504"/>
            </a:xfrm>
          </p:grpSpPr>
          <p:sp>
            <p:nvSpPr>
              <p:cNvPr id="80934"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5"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32"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3"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00" name="Group 23"/>
          <p:cNvGrpSpPr/>
          <p:nvPr/>
        </p:nvGrpSpPr>
        <p:grpSpPr bwMode="auto">
          <a:xfrm>
            <a:off x="2743200" y="3733800"/>
            <a:ext cx="661988" cy="649288"/>
            <a:chOff x="4319" y="3408"/>
            <a:chExt cx="417" cy="409"/>
          </a:xfrm>
        </p:grpSpPr>
        <p:grpSp>
          <p:nvGrpSpPr>
            <p:cNvPr id="80923" name="Group 24"/>
            <p:cNvGrpSpPr/>
            <p:nvPr/>
          </p:nvGrpSpPr>
          <p:grpSpPr bwMode="auto">
            <a:xfrm>
              <a:off x="4321" y="3601"/>
              <a:ext cx="415" cy="216"/>
              <a:chOff x="4321" y="3601"/>
              <a:chExt cx="415" cy="216"/>
            </a:xfrm>
          </p:grpSpPr>
          <p:sp>
            <p:nvSpPr>
              <p:cNvPr id="80927"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8"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9"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0"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24" name="Group 29"/>
            <p:cNvGrpSpPr/>
            <p:nvPr/>
          </p:nvGrpSpPr>
          <p:grpSpPr bwMode="auto">
            <a:xfrm>
              <a:off x="4319" y="3408"/>
              <a:ext cx="217" cy="409"/>
              <a:chOff x="4319" y="3408"/>
              <a:chExt cx="217" cy="409"/>
            </a:xfrm>
          </p:grpSpPr>
          <p:sp>
            <p:nvSpPr>
              <p:cNvPr id="80925"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6"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0901" name="Group 32"/>
          <p:cNvGrpSpPr/>
          <p:nvPr/>
        </p:nvGrpSpPr>
        <p:grpSpPr bwMode="auto">
          <a:xfrm>
            <a:off x="914400" y="3657600"/>
            <a:ext cx="673100" cy="800100"/>
            <a:chOff x="4212" y="2144"/>
            <a:chExt cx="424" cy="504"/>
          </a:xfrm>
        </p:grpSpPr>
        <p:grpSp>
          <p:nvGrpSpPr>
            <p:cNvPr id="80917" name="Group 33"/>
            <p:cNvGrpSpPr/>
            <p:nvPr/>
          </p:nvGrpSpPr>
          <p:grpSpPr bwMode="auto">
            <a:xfrm>
              <a:off x="4212" y="2144"/>
              <a:ext cx="424" cy="504"/>
              <a:chOff x="4212" y="2144"/>
              <a:chExt cx="424" cy="504"/>
            </a:xfrm>
          </p:grpSpPr>
          <p:grpSp>
            <p:nvGrpSpPr>
              <p:cNvPr id="80919" name="Group 34"/>
              <p:cNvGrpSpPr/>
              <p:nvPr/>
            </p:nvGrpSpPr>
            <p:grpSpPr bwMode="auto">
              <a:xfrm>
                <a:off x="4212" y="2144"/>
                <a:ext cx="424" cy="504"/>
                <a:chOff x="4212" y="2144"/>
                <a:chExt cx="424" cy="504"/>
              </a:xfrm>
            </p:grpSpPr>
            <p:sp>
              <p:nvSpPr>
                <p:cNvPr id="80921"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2"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20"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18"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02" name="Text Box 26"/>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3" name="Text Box 27"/>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4" name="Text Box 28"/>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endPar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5" name="Line 29"/>
          <p:cNvSpPr>
            <a:spLocks noChangeShapeType="1"/>
          </p:cNvSpPr>
          <p:nvPr/>
        </p:nvSpPr>
        <p:spPr bwMode="auto">
          <a:xfrm>
            <a:off x="533400" y="4267200"/>
            <a:ext cx="0" cy="2133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06" name="Text Box 30"/>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7" name="Text Box 31"/>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8" name="Text Box 32"/>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09" name="Text Box 33"/>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0" name="Text Box 34"/>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1" name="Text Box 35"/>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2" name="Text Box 36"/>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3" name="Text Box 37"/>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4" name="Text Box 38"/>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5" name="Text Box 39"/>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0916" name="Text Box 40"/>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AutoShape 48"/>
          <p:cNvSpPr>
            <a:spLocks noChangeArrowheads="1"/>
          </p:cNvSpPr>
          <p:nvPr/>
        </p:nvSpPr>
        <p:spPr bwMode="auto">
          <a:xfrm>
            <a:off x="6324600" y="1295400"/>
            <a:ext cx="2514600" cy="762000"/>
          </a:xfrm>
          <a:prstGeom prst="wedgeRoundRectCallout">
            <a:avLst>
              <a:gd name="adj1" fmla="val -171968"/>
              <a:gd name="adj2" fmla="val 497292"/>
              <a:gd name="adj3" fmla="val 16667"/>
            </a:avLst>
          </a:prstGeom>
          <a:solidFill>
            <a:schemeClr val="accent1"/>
          </a:solidFill>
          <a:ln w="9525">
            <a:solidFill>
              <a:schemeClr val="tx1"/>
            </a:solidFill>
            <a:miter lim="800000"/>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One task/instruction</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 40 mins</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77" name="Rectangle 45"/>
          <p:cNvSpPr>
            <a:spLocks noChangeArrowheads="1"/>
          </p:cNvSpPr>
          <p:nvPr/>
        </p:nvSpPr>
        <p:spPr bwMode="auto">
          <a:xfrm>
            <a:off x="2286000" y="3733800"/>
            <a:ext cx="6858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 per instruction by pipeline =</a:t>
            </a:r>
            <a:endPar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Time per instr on unpipelined machine</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by pipeline =</a:t>
            </a:r>
            <a:endPar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43" name="Rectangle 2"/>
          <p:cNvSpPr>
            <a:spLocks noGrp="1" noChangeArrowheads="1"/>
          </p:cNvSpPr>
          <p:nvPr>
            <p:ph type="title"/>
          </p:nvPr>
        </p:nvSpPr>
        <p:spPr/>
        <p:txBody>
          <a:bodyPr/>
          <a:lstStyle/>
          <a:p>
            <a:pPr eaLnBrk="1" hangingPunct="1"/>
            <a:r>
              <a:rPr lang="en-US" altLang="zh-CN"/>
              <a:t>Balanced Pipeline</a:t>
            </a:r>
            <a:endParaRPr lang="en-US" altLang="zh-CN"/>
          </a:p>
        </p:txBody>
      </p:sp>
      <p:sp>
        <p:nvSpPr>
          <p:cNvPr id="87044" name="Rectangle 3"/>
          <p:cNvSpPr>
            <a:spLocks noGrp="1" noChangeArrowheads="1"/>
          </p:cNvSpPr>
          <p:nvPr>
            <p:ph type="body" idx="1"/>
          </p:nvPr>
        </p:nvSpPr>
        <p:spPr>
          <a:xfrm>
            <a:off x="457200" y="1600200"/>
            <a:ext cx="8686800" cy="4525963"/>
          </a:xfrm>
        </p:spPr>
        <p:txBody>
          <a:bodyPr/>
          <a:lstStyle/>
          <a:p>
            <a:pPr eaLnBrk="1" hangingPunct="1"/>
            <a:r>
              <a:rPr lang="en-US" altLang="zh-CN"/>
              <a:t>Equal-length pipe stages</a:t>
            </a:r>
            <a:endParaRPr lang="en-US" altLang="zh-CN"/>
          </a:p>
          <a:p>
            <a:pPr eaLnBrk="1" hangingPunct="1">
              <a:buFontTx/>
              <a:buNone/>
            </a:pPr>
            <a:r>
              <a:rPr lang="en-US" altLang="zh-CN"/>
              <a:t>	</a:t>
            </a:r>
            <a:r>
              <a:rPr lang="en-US" altLang="zh-CN" sz="2400"/>
              <a:t>e.g., Wash, dry, fold = 40 mins</a:t>
            </a:r>
            <a:endParaRPr lang="en-US" altLang="zh-CN" sz="2400"/>
          </a:p>
          <a:p>
            <a:pPr eaLnBrk="1" hangingPunct="1">
              <a:buFontTx/>
              <a:buNone/>
            </a:pPr>
            <a:r>
              <a:rPr lang="en-US" altLang="zh-CN" sz="2400"/>
              <a:t>	per unpipelined laundry time = 40x3 mins </a:t>
            </a:r>
            <a:endParaRPr lang="en-US" altLang="zh-CN" sz="2400"/>
          </a:p>
          <a:p>
            <a:pPr eaLnBrk="1" hangingPunct="1">
              <a:buFontTx/>
              <a:buNone/>
            </a:pPr>
            <a:r>
              <a:rPr lang="en-US" altLang="zh-CN" sz="2400"/>
              <a:t>	3 pipe stages – wash, dry, fold</a:t>
            </a:r>
            <a:endParaRPr lang="en-US" altLang="zh-CN" sz="2400"/>
          </a:p>
        </p:txBody>
      </p:sp>
      <p:grpSp>
        <p:nvGrpSpPr>
          <p:cNvPr id="87045" name="Group 17"/>
          <p:cNvGrpSpPr/>
          <p:nvPr/>
        </p:nvGrpSpPr>
        <p:grpSpPr bwMode="auto">
          <a:xfrm>
            <a:off x="1828800" y="3657600"/>
            <a:ext cx="673100" cy="800100"/>
            <a:chOff x="4228" y="2820"/>
            <a:chExt cx="424" cy="504"/>
          </a:xfrm>
        </p:grpSpPr>
        <p:grpSp>
          <p:nvGrpSpPr>
            <p:cNvPr id="87080" name="Group 18"/>
            <p:cNvGrpSpPr/>
            <p:nvPr/>
          </p:nvGrpSpPr>
          <p:grpSpPr bwMode="auto">
            <a:xfrm>
              <a:off x="4228" y="2820"/>
              <a:ext cx="424" cy="504"/>
              <a:chOff x="4228" y="2820"/>
              <a:chExt cx="424" cy="504"/>
            </a:xfrm>
          </p:grpSpPr>
          <p:sp>
            <p:nvSpPr>
              <p:cNvPr id="87083" name="AutoShape 19"/>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4" name="AutoShape 20"/>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81" name="Oval 21"/>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2" name="AutoShape 22"/>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46" name="Group 23"/>
          <p:cNvGrpSpPr/>
          <p:nvPr/>
        </p:nvGrpSpPr>
        <p:grpSpPr bwMode="auto">
          <a:xfrm>
            <a:off x="2743200" y="3733800"/>
            <a:ext cx="661988" cy="649288"/>
            <a:chOff x="4319" y="3408"/>
            <a:chExt cx="417" cy="409"/>
          </a:xfrm>
        </p:grpSpPr>
        <p:grpSp>
          <p:nvGrpSpPr>
            <p:cNvPr id="87072" name="Group 24"/>
            <p:cNvGrpSpPr/>
            <p:nvPr/>
          </p:nvGrpSpPr>
          <p:grpSpPr bwMode="auto">
            <a:xfrm>
              <a:off x="4321" y="3601"/>
              <a:ext cx="415" cy="216"/>
              <a:chOff x="4321" y="3601"/>
              <a:chExt cx="415" cy="216"/>
            </a:xfrm>
          </p:grpSpPr>
          <p:sp>
            <p:nvSpPr>
              <p:cNvPr id="87076" name="Freeform 25"/>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7" name="Rectangle 26"/>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8" name="Rectangle 27"/>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9" name="Rectangle 28"/>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73" name="Group 29"/>
            <p:cNvGrpSpPr/>
            <p:nvPr/>
          </p:nvGrpSpPr>
          <p:grpSpPr bwMode="auto">
            <a:xfrm>
              <a:off x="4319" y="3408"/>
              <a:ext cx="217" cy="409"/>
              <a:chOff x="4319" y="3408"/>
              <a:chExt cx="217" cy="409"/>
            </a:xfrm>
          </p:grpSpPr>
          <p:sp>
            <p:nvSpPr>
              <p:cNvPr id="87074" name="Oval 30"/>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5" name="Freeform 31"/>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7047" name="Group 32"/>
          <p:cNvGrpSpPr/>
          <p:nvPr/>
        </p:nvGrpSpPr>
        <p:grpSpPr bwMode="auto">
          <a:xfrm>
            <a:off x="914400" y="3657600"/>
            <a:ext cx="673100" cy="800100"/>
            <a:chOff x="4212" y="2144"/>
            <a:chExt cx="424" cy="504"/>
          </a:xfrm>
        </p:grpSpPr>
        <p:grpSp>
          <p:nvGrpSpPr>
            <p:cNvPr id="87066" name="Group 33"/>
            <p:cNvGrpSpPr/>
            <p:nvPr/>
          </p:nvGrpSpPr>
          <p:grpSpPr bwMode="auto">
            <a:xfrm>
              <a:off x="4212" y="2144"/>
              <a:ext cx="424" cy="504"/>
              <a:chOff x="4212" y="2144"/>
              <a:chExt cx="424" cy="504"/>
            </a:xfrm>
          </p:grpSpPr>
          <p:grpSp>
            <p:nvGrpSpPr>
              <p:cNvPr id="87068" name="Group 34"/>
              <p:cNvGrpSpPr/>
              <p:nvPr/>
            </p:nvGrpSpPr>
            <p:grpSpPr bwMode="auto">
              <a:xfrm>
                <a:off x="4212" y="2144"/>
                <a:ext cx="424" cy="504"/>
                <a:chOff x="4212" y="2144"/>
                <a:chExt cx="424" cy="504"/>
              </a:xfrm>
            </p:grpSpPr>
            <p:sp>
              <p:nvSpPr>
                <p:cNvPr id="87070" name="AutoShape 35"/>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1" name="AutoShape 36"/>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9" name="AutoShape 37"/>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7" name="Oval 38"/>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48" name="Text Box 26"/>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49" name="Text Box 27"/>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0" name="Text Box 28"/>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endPar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1" name="Line 29"/>
          <p:cNvSpPr>
            <a:spLocks noChangeShapeType="1"/>
          </p:cNvSpPr>
          <p:nvPr/>
        </p:nvSpPr>
        <p:spPr bwMode="auto">
          <a:xfrm>
            <a:off x="533400" y="4267200"/>
            <a:ext cx="0" cy="2133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2" name="Text Box 30"/>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3" name="Text Box 31"/>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4" name="Text Box 32"/>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endPar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5" name="Text Box 34"/>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6" name="Text Box 35"/>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7" name="Text Box 36"/>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8" name="Text Box 38"/>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59" name="Text Box 39"/>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60" name="Text Box 40"/>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61" name="Text Box 42"/>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87062" name="Text Box 43"/>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4076" name="Rectangle 44"/>
          <p:cNvSpPr>
            <a:spLocks noChangeArrowheads="1"/>
          </p:cNvSpPr>
          <p:nvPr/>
        </p:nvSpPr>
        <p:spPr bwMode="auto">
          <a:xfrm>
            <a:off x="3429000" y="3581400"/>
            <a:ext cx="5715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Performance</a:t>
            </a: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4078" name="Line 46"/>
          <p:cNvSpPr>
            <a:spLocks noChangeShapeType="1"/>
          </p:cNvSpPr>
          <p:nvPr/>
        </p:nvSpPr>
        <p:spPr bwMode="auto">
          <a:xfrm>
            <a:off x="2971800" y="5181600"/>
            <a:ext cx="5867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5" name="AutoShape 47"/>
          <p:cNvSpPr>
            <a:spLocks noChangeArrowheads="1"/>
          </p:cNvSpPr>
          <p:nvPr/>
        </p:nvSpPr>
        <p:spPr bwMode="auto">
          <a:xfrm>
            <a:off x="0" y="5486400"/>
            <a:ext cx="3276600" cy="838200"/>
          </a:xfrm>
          <a:prstGeom prst="flowChartAlternateProcess">
            <a:avLst/>
          </a:prstGeom>
          <a:noFill/>
          <a:ln w="76200">
            <a:solidFill>
              <a:srgbClr val="00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7" grpId="0"/>
      <p:bldP spid="440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676400"/>
            <a:ext cx="9144000" cy="5136048"/>
          </a:xfrm>
          <a:prstGeom prst="rect">
            <a:avLst/>
          </a:prstGeom>
        </p:spPr>
      </p:pic>
      <p:sp>
        <p:nvSpPr>
          <p:cNvPr id="2" name="Title 1"/>
          <p:cNvSpPr>
            <a:spLocks noGrp="1"/>
          </p:cNvSpPr>
          <p:nvPr>
            <p:ph type="title"/>
          </p:nvPr>
        </p:nvSpPr>
        <p:spPr>
          <a:xfrm>
            <a:off x="0" y="274638"/>
            <a:ext cx="9144000" cy="1143000"/>
          </a:xfrm>
        </p:spPr>
        <p:txBody>
          <a:bodyPr/>
          <a:lstStyle/>
          <a:p>
            <a:r>
              <a:rPr lang="en-US" dirty="0"/>
              <a:t>Example RISC-V Data Path </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4800"/>
          </a:xfrm>
        </p:spPr>
        <p:txBody>
          <a:bodyPr/>
          <a:lstStyle/>
          <a:p>
            <a:r>
              <a:rPr lang="en-US" dirty="0">
                <a:solidFill>
                  <a:schemeClr val="bg1"/>
                </a:solidFill>
              </a:rPr>
              <a:t>Example</a:t>
            </a:r>
            <a:r>
              <a:rPr lang="en-US" dirty="0"/>
              <a:t> RISC-V Data Path </a:t>
            </a:r>
            <a:endParaRPr lang="en-US" dirty="0"/>
          </a:p>
        </p:txBody>
      </p:sp>
      <p:sp>
        <p:nvSpPr>
          <p:cNvPr id="4" name="Title 1"/>
          <p:cNvSpPr txBox="1"/>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a:t>Pipelined</a:t>
            </a:r>
            <a:endParaRPr lang="en-US" kern="0" dirty="0"/>
          </a:p>
        </p:txBody>
      </p:sp>
      <p:pic>
        <p:nvPicPr>
          <p:cNvPr id="3" name="Picture 2"/>
          <p:cNvPicPr>
            <a:picLocks noChangeAspect="1"/>
          </p:cNvPicPr>
          <p:nvPr/>
        </p:nvPicPr>
        <p:blipFill>
          <a:blip r:embed="rId1"/>
          <a:stretch>
            <a:fillRect/>
          </a:stretch>
        </p:blipFill>
        <p:spPr>
          <a:xfrm>
            <a:off x="0" y="1673562"/>
            <a:ext cx="9144000" cy="47389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81000" y="1321110"/>
            <a:ext cx="8382000"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bg1"/>
                </a:solidFill>
              </a:rPr>
              <a:t>Example</a:t>
            </a:r>
            <a:r>
              <a:rPr lang="en-US" dirty="0"/>
              <a:t> RISC-V Data Path </a:t>
            </a:r>
            <a:endParaRPr lang="en-US" dirty="0"/>
          </a:p>
        </p:txBody>
      </p:sp>
      <p:sp>
        <p:nvSpPr>
          <p:cNvPr id="4" name="Title 1"/>
          <p:cNvSpPr txBox="1"/>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a:r>
              <a:rPr lang="en-US" kern="0" dirty="0"/>
              <a:t>Pipelined</a:t>
            </a:r>
            <a:endParaRPr lang="en-US" kern="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6" name="TextBox 5"/>
          <p:cNvSpPr txBox="1">
            <a:spLocks noChangeArrowheads="1"/>
          </p:cNvSpPr>
          <p:nvPr/>
        </p:nvSpPr>
        <p:spPr bwMode="auto">
          <a:xfrm>
            <a:off x="2895600" y="1030069"/>
            <a:ext cx="6248401"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4" name="椭圆 8"/>
          <p:cNvSpPr/>
          <p:nvPr/>
        </p:nvSpPr>
        <p:spPr>
          <a:xfrm>
            <a:off x="4419600" y="2154102"/>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p:cNvSpPr txBox="1">
            <a:spLocks noChangeArrowheads="1"/>
          </p:cNvSpPr>
          <p:nvPr/>
        </p:nvSpPr>
        <p:spPr bwMode="auto">
          <a:xfrm>
            <a:off x="2895600" y="1030069"/>
            <a:ext cx="6248401"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4" name="椭圆 8"/>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p:cNvSpPr txBox="1">
            <a:spLocks noChangeArrowheads="1"/>
          </p:cNvSpPr>
          <p:nvPr/>
        </p:nvSpPr>
        <p:spPr bwMode="auto">
          <a:xfrm>
            <a:off x="2895600" y="1030069"/>
            <a:ext cx="6248401"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4" name="椭圆 8"/>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p:cNvSpPr txBox="1">
            <a:spLocks noChangeArrowheads="1"/>
          </p:cNvSpPr>
          <p:nvPr/>
        </p:nvSpPr>
        <p:spPr bwMode="auto">
          <a:xfrm>
            <a:off x="2895600" y="1030069"/>
            <a:ext cx="6248401"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4" name="椭圆 8"/>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p:cNvSpPr txBox="1">
            <a:spLocks noChangeArrowheads="1"/>
          </p:cNvSpPr>
          <p:nvPr/>
        </p:nvSpPr>
        <p:spPr bwMode="auto">
          <a:xfrm>
            <a:off x="2895600" y="1030069"/>
            <a:ext cx="6248401"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6304" y="1321110"/>
            <a:ext cx="8651391" cy="5536890"/>
          </a:xfrm>
          <a:prstGeom prst="rect">
            <a:avLst/>
          </a:prstGeom>
        </p:spPr>
      </p:pic>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sp>
        <p:nvSpPr>
          <p:cNvPr id="4" name="椭圆 8"/>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椭圆 8"/>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椭圆 8"/>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0" name="椭圆 8"/>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1" name="TextBox 10"/>
          <p:cNvSpPr txBox="1">
            <a:spLocks noChangeArrowheads="1"/>
          </p:cNvSpPr>
          <p:nvPr/>
        </p:nvSpPr>
        <p:spPr bwMode="auto">
          <a:xfrm>
            <a:off x="1143000" y="1030069"/>
            <a:ext cx="8001001" cy="92333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the destination and the</a:t>
            </a:r>
            <a:r>
              <a:rPr lang="zh-CN" altLang="en-US" sz="1800" dirty="0">
                <a:solidFill>
                  <a:srgbClr val="00B0F0"/>
                </a:solidFill>
                <a:latin typeface="+mn-lt"/>
              </a:rPr>
              <a:t> </a:t>
            </a:r>
            <a:r>
              <a:rPr lang="en-US" altLang="zh-CN" sz="1800" dirty="0">
                <a:solidFill>
                  <a:srgbClr val="00B0F0"/>
                </a:solidFill>
                <a:latin typeface="+mn-lt"/>
              </a:rPr>
              <a:t>sources on the two instructions</a:t>
            </a:r>
            <a:endParaRPr lang="en-US" altLang="zh-CN" sz="1800" dirty="0">
              <a:solidFill>
                <a:srgbClr val="00B0F0"/>
              </a:solidFill>
              <a:latin typeface="+mn-lt"/>
            </a:endParaRPr>
          </a:p>
          <a:p>
            <a:pPr algn="r" eaLnBrk="1" hangingPunct="1">
              <a:spcBef>
                <a:spcPct val="0"/>
              </a:spcBef>
              <a:buFontTx/>
              <a:buNone/>
            </a:pPr>
            <a:r>
              <a:rPr lang="en-US" altLang="zh-CN" sz="1800" dirty="0">
                <a:solidFill>
                  <a:srgbClr val="00B0F0"/>
                </a:solidFill>
                <a:latin typeface="+mn-lt"/>
              </a:rPr>
              <a:t>following the instruction that wrote the destination</a:t>
            </a:r>
            <a:endParaRPr lang="zh-CN" altLang="en-US" sz="1800" dirty="0">
              <a:solidFill>
                <a:srgbClr val="00B0F0"/>
              </a:solidFill>
              <a:latin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4800"/>
          </a:xfrm>
        </p:spPr>
        <p:txBody>
          <a:bodyPr/>
          <a:lstStyle/>
          <a:p>
            <a:r>
              <a:rPr lang="en-US" dirty="0">
                <a:solidFill>
                  <a:schemeClr val="tx1"/>
                </a:solidFill>
              </a:rPr>
              <a:t>D</a:t>
            </a:r>
            <a:r>
              <a:rPr lang="en-US" dirty="0">
                <a:solidFill>
                  <a:schemeClr val="tx1"/>
                </a:solidFill>
              </a:rPr>
              <a:t>ata Hazard &amp; Forwarding</a:t>
            </a:r>
            <a:endParaRPr lang="en-US" dirty="0">
              <a:solidFill>
                <a:schemeClr val="tx1"/>
              </a:solidFill>
            </a:endParaRPr>
          </a:p>
        </p:txBody>
      </p:sp>
      <p:pic>
        <p:nvPicPr>
          <p:cNvPr id="12" name="Picture 11"/>
          <p:cNvPicPr>
            <a:picLocks noChangeAspect="1"/>
          </p:cNvPicPr>
          <p:nvPr/>
        </p:nvPicPr>
        <p:blipFill>
          <a:blip r:embed="rId1"/>
          <a:stretch>
            <a:fillRect/>
          </a:stretch>
        </p:blipFill>
        <p:spPr>
          <a:xfrm>
            <a:off x="560576" y="1268760"/>
            <a:ext cx="8022845" cy="55709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3200" kern="0" dirty="0">
                <a:solidFill>
                  <a:srgbClr val="00B0F0"/>
                </a:solidFill>
              </a:rPr>
              <a:t>all processors since 1985 have used pipelining to improve performance</a:t>
            </a:r>
            <a:br>
              <a:rPr lang="en-US" altLang="zh-CN" sz="3200" kern="0" dirty="0">
                <a:solidFill>
                  <a:srgbClr val="00B0F0"/>
                </a:solidFill>
              </a:rPr>
            </a:br>
            <a:endParaRPr lang="en-US" altLang="zh-CN" sz="3200" kern="0" dirty="0">
              <a:solidFill>
                <a:srgbClr val="00B0F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1263"/>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ChangeArrowheads="1"/>
          </p:cNvSpPr>
          <p:nvPr/>
        </p:nvSpPr>
        <p:spPr bwMode="auto">
          <a:xfrm>
            <a:off x="457200" y="1066800"/>
            <a:ext cx="86868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IF            ID            EX        MEM    WB</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6387" name="Rectangle 2"/>
          <p:cNvSpPr>
            <a:spLocks noGrp="1" noChangeArrowheads="1"/>
          </p:cNvSpPr>
          <p:nvPr>
            <p:ph type="title"/>
          </p:nvPr>
        </p:nvSpPr>
        <p:spPr/>
        <p:txBody>
          <a:bodyPr/>
          <a:lstStyle/>
          <a:p>
            <a:pPr eaLnBrk="1" hangingPunct="1"/>
            <a:r>
              <a:rPr lang="en-US" altLang="zh-CN"/>
              <a:t>Integer Op in 1 CC</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What about</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loating-</a:t>
            </a: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oint operation?</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19458"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t>
            </a:r>
            <a:endParaRPr lang="en-US" altLang="zh-CN"/>
          </a:p>
          <a:p>
            <a:pPr eaLnBrk="1" hangingPunct="1">
              <a:buFontTx/>
              <a:buNone/>
            </a:pP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21506"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endParaRPr lang="en-US" altLang="zh-CN"/>
          </a:p>
          <a:p>
            <a:pPr eaLnBrk="1" hangingPunct="1">
              <a:buFontTx/>
              <a:buNone/>
            </a:pPr>
            <a:r>
              <a:rPr lang="en-US" altLang="zh-CN"/>
              <a:t>	</a:t>
            </a:r>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23554"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endParaRPr lang="en-US" altLang="zh-CN"/>
          </a:p>
          <a:p>
            <a:pPr eaLnBrk="1" hangingPunct="1">
              <a:buFontTx/>
              <a:buNone/>
            </a:pPr>
            <a:r>
              <a:rPr lang="en-US" altLang="zh-CN"/>
              <a:t>	many logic in FP units?</a:t>
            </a:r>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25602"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r>
              <a:rPr lang="en-US" altLang="zh-CN">
                <a:solidFill>
                  <a:srgbClr val="FF0000"/>
                </a:solidFill>
              </a:rPr>
              <a:t>?</a:t>
            </a:r>
            <a:endParaRPr lang="en-US" altLang="zh-CN">
              <a:solidFill>
                <a:srgbClr val="FF0000"/>
              </a:solidFill>
            </a:endParaRPr>
          </a:p>
          <a:p>
            <a:pPr eaLnBrk="1" hangingPunct="1">
              <a:buFontTx/>
              <a:buNone/>
            </a:pPr>
            <a:r>
              <a:rPr lang="en-US" altLang="zh-CN"/>
              <a:t>	many logic in FP units?</a:t>
            </a:r>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27650"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29698"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a:t>
            </a:r>
            <a:endParaRPr lang="en-US" altLang="zh-CN">
              <a:solidFill>
                <a:srgbClr val="FF0000"/>
              </a:solidFill>
            </a:endParaRPr>
          </a:p>
          <a:p>
            <a:pPr eaLnBrk="1" hangingPunct="1"/>
            <a:endParaRPr lang="en-US" altLang="zh-CN"/>
          </a:p>
          <a:p>
            <a:pPr eaLnBrk="1" hangingPunct="1">
              <a:buFontTx/>
              <a:buNone/>
            </a:pP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endParaRPr lang="en-US" altLang="zh-CN"/>
          </a:p>
        </p:txBody>
      </p:sp>
      <p:sp>
        <p:nvSpPr>
          <p:cNvPr id="31746" name="Rectangle 3"/>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endParaRPr lang="en-US" altLang="zh-CN"/>
          </a:p>
          <a:p>
            <a:pPr eaLnBrk="1" hangingPunct="1"/>
            <a:endParaRPr lang="en-US" altLang="zh-CN"/>
          </a:p>
          <a:p>
            <a:pPr eaLnBrk="1" hangingPunct="1"/>
            <a:r>
              <a:rPr lang="en-US" altLang="zh-CN"/>
              <a:t>To complete an FP op in 1 cc:</a:t>
            </a:r>
            <a:endParaRPr lang="en-US" altLang="zh-CN"/>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 </a:t>
            </a:r>
            <a:r>
              <a:rPr lang="en-US" altLang="zh-CN" i="1">
                <a:solidFill>
                  <a:srgbClr val="FF0000"/>
                </a:solidFill>
              </a:rPr>
              <a:t>manufacturing</a:t>
            </a:r>
            <a:endParaRPr lang="en-US" altLang="zh-CN" i="1">
              <a:solidFill>
                <a:srgbClr val="FF0000"/>
              </a:solidFill>
            </a:endParaRPr>
          </a:p>
          <a:p>
            <a:pPr eaLnBrk="1" hangingPunct="1">
              <a:buFontTx/>
              <a:buNone/>
            </a:pPr>
            <a:r>
              <a:rPr lang="en-US" altLang="zh-CN" i="1">
                <a:solidFill>
                  <a:srgbClr val="FF0000"/>
                </a:solidFill>
              </a:rPr>
              <a:t>                   hardness &amp; expensiveness</a:t>
            </a:r>
            <a:endParaRPr lang="en-US" altLang="zh-CN">
              <a:solidFill>
                <a:srgbClr val="FF0000"/>
              </a:solidFill>
            </a:endParaRPr>
          </a:p>
          <a:p>
            <a:pPr eaLnBrk="1" hangingPunct="1"/>
            <a:endParaRPr lang="en-US" altLang="zh-CN"/>
          </a:p>
          <a:p>
            <a:pPr eaLnBrk="1" hangingPunct="1">
              <a:buFontTx/>
              <a:buNone/>
            </a:pP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Then how?</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zh-CN"/>
              <a:t>Multicycle FP Operation</a:t>
            </a:r>
            <a:endParaRPr lang="en-US" altLang="zh-CN"/>
          </a:p>
        </p:txBody>
      </p:sp>
      <p:sp>
        <p:nvSpPr>
          <p:cNvPr id="34818" name="Rectangle 3"/>
          <p:cNvSpPr>
            <a:spLocks noGrp="1" noChangeArrowheads="1"/>
          </p:cNvSpPr>
          <p:nvPr>
            <p:ph type="body" idx="1"/>
          </p:nvPr>
        </p:nvSpPr>
        <p:spPr/>
        <p:txBody>
          <a:bodyPr/>
          <a:lstStyle/>
          <a:p>
            <a:pPr eaLnBrk="1" hangingPunct="1"/>
            <a:r>
              <a:rPr lang="en-US" altLang="zh-CN" b="1"/>
              <a:t>FP pipeline</a:t>
            </a:r>
            <a:endParaRPr lang="en-US" altLang="zh-CN" b="1"/>
          </a:p>
          <a:p>
            <a:pPr eaLnBrk="1" hangingPunct="1"/>
            <a:endParaRPr lang="en-US" altLang="zh-CN" sz="1000" b="1"/>
          </a:p>
          <a:p>
            <a:pPr eaLnBrk="1" hangingPunct="1">
              <a:buFontTx/>
              <a:buNone/>
            </a:pPr>
            <a:r>
              <a:rPr lang="en-US" altLang="zh-CN"/>
              <a:t>	allow for </a:t>
            </a:r>
            <a:r>
              <a:rPr lang="en-US" altLang="zh-CN" i="1"/>
              <a:t>a longer latency </a:t>
            </a:r>
            <a:r>
              <a:rPr lang="en-US" altLang="zh-CN"/>
              <a:t>for op;</a:t>
            </a:r>
            <a:endParaRPr lang="en-US" altLang="zh-CN"/>
          </a:p>
          <a:p>
            <a:pPr eaLnBrk="1" hangingPunct="1">
              <a:buFontTx/>
              <a:buNone/>
            </a:pPr>
            <a:r>
              <a:rPr lang="en-US" altLang="zh-CN" i="1"/>
              <a:t>		i.e., take &gt;1 cc for EXE;</a:t>
            </a:r>
            <a:endParaRPr lang="en-US" altLang="zh-CN"/>
          </a:p>
          <a:p>
            <a:pPr eaLnBrk="1" hangingPunct="1">
              <a:buFontTx/>
              <a:buNone/>
            </a:pPr>
            <a:endParaRPr lang="en-US" altLang="zh-CN" sz="1000"/>
          </a:p>
          <a:p>
            <a:pPr eaLnBrk="1" hangingPunct="1">
              <a:buFontTx/>
              <a:buNone/>
            </a:pPr>
            <a:endParaRPr lang="en-US" altLang="zh-CN" sz="1000"/>
          </a:p>
          <a:p>
            <a:pPr eaLnBrk="1" hangingPunct="1">
              <a:buFontTx/>
              <a:buNone/>
            </a:pPr>
            <a:r>
              <a:rPr lang="en-US" altLang="zh-CN"/>
              <a:t>	two changes over integer pipeline:</a:t>
            </a:r>
            <a:endParaRPr lang="en-US" altLang="zh-CN"/>
          </a:p>
          <a:p>
            <a:pPr eaLnBrk="1" hangingPunct="1">
              <a:buFontTx/>
              <a:buNone/>
            </a:pPr>
            <a:r>
              <a:rPr lang="en-US" altLang="zh-CN"/>
              <a:t>		</a:t>
            </a:r>
            <a:r>
              <a:rPr lang="en-US" altLang="zh-CN">
                <a:solidFill>
                  <a:srgbClr val="00B0F0"/>
                </a:solidFill>
              </a:rPr>
              <a:t>repeat EX</a:t>
            </a:r>
            <a:r>
              <a:rPr lang="en-US" altLang="zh-CN"/>
              <a:t>;</a:t>
            </a:r>
            <a:endParaRPr lang="en-US" altLang="zh-CN"/>
          </a:p>
          <a:p>
            <a:pPr eaLnBrk="1" hangingPunct="1">
              <a:buFontTx/>
              <a:buNone/>
            </a:pPr>
            <a:r>
              <a:rPr lang="en-US" altLang="zh-CN"/>
              <a:t>		</a:t>
            </a:r>
            <a:r>
              <a:rPr lang="en-US" altLang="zh-CN">
                <a:solidFill>
                  <a:srgbClr val="00B0F0"/>
                </a:solidFill>
              </a:rPr>
              <a:t>use multiple FP functional units</a:t>
            </a:r>
            <a:r>
              <a:rPr lang="en-US" altLang="zh-CN"/>
              <a:t>;</a:t>
            </a:r>
            <a:endParaRPr lang="en-US" altLang="zh-CN"/>
          </a:p>
          <a:p>
            <a:pPr eaLnBrk="1" hangingPunct="1">
              <a:buFontTx/>
              <a:buNone/>
            </a:pPr>
            <a:r>
              <a:rPr lang="en-US" altLang="zh-CN"/>
              <a:t>			</a:t>
            </a:r>
            <a:r>
              <a:rPr lang="en-US" altLang="zh-CN" i="1"/>
              <a:t>e.g., FP adder, FP divider</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zh-CN"/>
              <a:t>FP Pipeline</a:t>
            </a:r>
            <a:endParaRPr lang="en-US" altLang="zh-CN"/>
          </a:p>
        </p:txBody>
      </p:sp>
      <p:pic>
        <p:nvPicPr>
          <p:cNvPr id="4" name="Picture 3"/>
          <p:cNvPicPr>
            <a:picLocks noChangeAspect="1"/>
          </p:cNvPicPr>
          <p:nvPr/>
        </p:nvPicPr>
        <p:blipFill>
          <a:blip r:embed="rId1"/>
          <a:stretch>
            <a:fillRect/>
          </a:stretch>
        </p:blipFill>
        <p:spPr>
          <a:xfrm>
            <a:off x="1758616" y="1600200"/>
            <a:ext cx="5747084" cy="502044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a:t>FP Pipeline</a:t>
            </a:r>
            <a:endParaRPr lang="en-US" altLang="zh-CN"/>
          </a:p>
        </p:txBody>
      </p:sp>
      <p:sp>
        <p:nvSpPr>
          <p:cNvPr id="4" name="Rectangle 2"/>
          <p:cNvSpPr txBox="1">
            <a:spLocks noChangeArrowheads="1"/>
          </p:cNvSpPr>
          <p:nvPr/>
        </p:nvSpPr>
        <p:spPr bwMode="auto">
          <a:xfrm>
            <a:off x="0" y="1371600"/>
            <a:ext cx="9144000" cy="1143000"/>
          </a:xfrm>
          <a:prstGeom prst="rect">
            <a:avLst/>
          </a:prstGeom>
          <a:no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how?</a:t>
            </a:r>
            <a:endParaRPr kumimoji="0" lang="en-US" altLang="zh-CN" sz="4400" b="1" i="0" u="none" strike="noStrike" kern="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pic>
        <p:nvPicPr>
          <p:cNvPr id="5" name="Picture 4"/>
          <p:cNvPicPr>
            <a:picLocks noChangeAspect="1"/>
          </p:cNvPicPr>
          <p:nvPr/>
        </p:nvPicPr>
        <p:blipFill>
          <a:blip r:embed="rId1"/>
          <a:stretch>
            <a:fillRect/>
          </a:stretch>
        </p:blipFill>
        <p:spPr>
          <a:xfrm>
            <a:off x="1758616" y="1600200"/>
            <a:ext cx="5747084" cy="50204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58616" y="1600200"/>
            <a:ext cx="5747084" cy="5020442"/>
          </a:xfrm>
          <a:prstGeom prst="rect">
            <a:avLst/>
          </a:prstGeom>
        </p:spPr>
      </p:pic>
      <p:sp>
        <p:nvSpPr>
          <p:cNvPr id="40961" name="Rectangle 2"/>
          <p:cNvSpPr>
            <a:spLocks noGrp="1" noChangeArrowheads="1"/>
          </p:cNvSpPr>
          <p:nvPr>
            <p:ph type="title"/>
          </p:nvPr>
        </p:nvSpPr>
        <p:spPr/>
        <p:txBody>
          <a:bodyPr/>
          <a:lstStyle/>
          <a:p>
            <a:pPr eaLnBrk="1" hangingPunct="1"/>
            <a:r>
              <a:rPr lang="en-US" altLang="zh-CN"/>
              <a:t>FP Pipeline</a:t>
            </a:r>
            <a:endParaRPr lang="en-US" altLang="zh-CN"/>
          </a:p>
        </p:txBody>
      </p:sp>
      <p:sp>
        <p:nvSpPr>
          <p:cNvPr id="40963" name="Rectangle 5"/>
          <p:cNvSpPr>
            <a:spLocks noChangeArrowheads="1"/>
          </p:cNvSpPr>
          <p:nvPr/>
        </p:nvSpPr>
        <p:spPr bwMode="auto">
          <a:xfrm>
            <a:off x="0" y="1600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loads and stores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integer ALU operations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branches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4" name="Line 6"/>
          <p:cNvSpPr>
            <a:spLocks noChangeShapeType="1"/>
          </p:cNvSpPr>
          <p:nvPr/>
        </p:nvSpPr>
        <p:spPr bwMode="auto">
          <a:xfrm flipH="1">
            <a:off x="2971800" y="2057400"/>
            <a:ext cx="1143000" cy="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5" name="Rectangle 7"/>
          <p:cNvSpPr>
            <a:spLocks noChangeArrowheads="1"/>
          </p:cNvSpPr>
          <p:nvPr/>
        </p:nvSpPr>
        <p:spPr bwMode="auto">
          <a:xfrm>
            <a:off x="0" y="51054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add</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subtract</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conversion</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6" name="Line 8"/>
          <p:cNvSpPr>
            <a:spLocks noChangeShapeType="1"/>
          </p:cNvSpPr>
          <p:nvPr/>
        </p:nvSpPr>
        <p:spPr bwMode="auto">
          <a:xfrm flipH="1">
            <a:off x="2971800" y="4876800"/>
            <a:ext cx="1143000" cy="6858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Rectangle 9"/>
          <p:cNvSpPr>
            <a:spLocks noChangeArrowheads="1"/>
          </p:cNvSpPr>
          <p:nvPr/>
        </p:nvSpPr>
        <p:spPr bwMode="auto">
          <a:xfrm>
            <a:off x="6096000" y="2743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multiplier</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8" name="Rectangle 10"/>
          <p:cNvSpPr>
            <a:spLocks noChangeArrowheads="1"/>
          </p:cNvSpPr>
          <p:nvPr/>
        </p:nvSpPr>
        <p:spPr bwMode="auto">
          <a:xfrm>
            <a:off x="6096000" y="5791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divider</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9" name="Line 11"/>
          <p:cNvSpPr>
            <a:spLocks noChangeShapeType="1"/>
          </p:cNvSpPr>
          <p:nvPr/>
        </p:nvSpPr>
        <p:spPr bwMode="auto">
          <a:xfrm flipV="1">
            <a:off x="5029200" y="6019800"/>
            <a:ext cx="1143000" cy="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70" name="Line 12"/>
          <p:cNvSpPr>
            <a:spLocks noChangeShapeType="1"/>
          </p:cNvSpPr>
          <p:nvPr/>
        </p:nvSpPr>
        <p:spPr bwMode="auto">
          <a:xfrm flipV="1">
            <a:off x="5029200" y="2971800"/>
            <a:ext cx="1143000" cy="5334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圆角矩形 13"/>
          <p:cNvSpPr/>
          <p:nvPr/>
        </p:nvSpPr>
        <p:spPr>
          <a:xfrm>
            <a:off x="3886200" y="2667000"/>
            <a:ext cx="1447800" cy="40386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40972" name="TextBox 14"/>
          <p:cNvSpPr txBox="1">
            <a:spLocks noChangeArrowheads="1"/>
          </p:cNvSpPr>
          <p:nvPr/>
        </p:nvSpPr>
        <p:spPr bwMode="auto">
          <a:xfrm>
            <a:off x="3886200" y="2590800"/>
            <a:ext cx="2527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use multiple FP units</a:t>
            </a:r>
            <a:endParaRPr kumimoji="0" lang="zh-CN" altLang="en-US" sz="1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6" name="圆角矩形 15"/>
          <p:cNvSpPr/>
          <p:nvPr/>
        </p:nvSpPr>
        <p:spPr>
          <a:xfrm>
            <a:off x="2667000" y="2971800"/>
            <a:ext cx="2514600" cy="1143000"/>
          </a:xfrm>
          <a:prstGeom prst="round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40974" name="TextBox 16"/>
          <p:cNvSpPr txBox="1">
            <a:spLocks noChangeArrowheads="1"/>
          </p:cNvSpPr>
          <p:nvPr/>
        </p:nvSpPr>
        <p:spPr bwMode="auto">
          <a:xfrm>
            <a:off x="2667000" y="3048000"/>
            <a:ext cx="124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repeat EX</a:t>
            </a:r>
            <a:endParaRPr kumimoji="0" lang="zh-CN" altLang="en-US" sz="18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fppipeline"/>
          <p:cNvPicPr>
            <a:picLocks noChangeAspect="1" noChangeArrowheads="1"/>
          </p:cNvPicPr>
          <p:nvPr/>
        </p:nvPicPr>
        <p:blipFill>
          <a:blip r:embed="rId1">
            <a:grayscl/>
            <a:lum bright="70000" contrast="-70000"/>
            <a:extLst>
              <a:ext uri="{28A0092B-C50C-407E-A947-70E740481C1C}">
                <a14:useLocalDpi xmlns:a14="http://schemas.microsoft.com/office/drawing/2010/main" val="0"/>
              </a:ext>
            </a:extLst>
          </a:blip>
          <a:srcRect/>
          <a:stretch>
            <a:fillRect/>
          </a:stretch>
        </p:blipFill>
        <p:spPr bwMode="auto">
          <a:xfrm>
            <a:off x="3276600" y="1676400"/>
            <a:ext cx="5865813"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p:txBody>
          <a:bodyPr/>
          <a:lstStyle/>
          <a:p>
            <a:pPr eaLnBrk="1" hangingPunct="1"/>
            <a:r>
              <a:rPr lang="en-US" altLang="zh-CN"/>
              <a:t>FP Pipeline</a:t>
            </a:r>
            <a:endParaRPr lang="en-US" altLang="zh-CN"/>
          </a:p>
        </p:txBody>
      </p:sp>
      <p:sp>
        <p:nvSpPr>
          <p:cNvPr id="43011" name="Rectangle 3"/>
          <p:cNvSpPr>
            <a:spLocks noGrp="1" noChangeArrowheads="1"/>
          </p:cNvSpPr>
          <p:nvPr>
            <p:ph type="body" idx="1"/>
          </p:nvPr>
        </p:nvSpPr>
        <p:spPr/>
        <p:txBody>
          <a:bodyPr/>
          <a:lstStyle/>
          <a:p>
            <a:pPr eaLnBrk="1" hangingPunct="1"/>
            <a:r>
              <a:rPr lang="en-US" altLang="zh-CN" b="1" dirty="0"/>
              <a:t>EX is not pipelined</a:t>
            </a:r>
            <a:endParaRPr lang="en-US" altLang="zh-CN" b="1" dirty="0"/>
          </a:p>
          <a:p>
            <a:pPr eaLnBrk="1" hangingPunct="1"/>
            <a:endParaRPr lang="en-US" altLang="zh-CN" sz="1000" dirty="0"/>
          </a:p>
          <a:p>
            <a:pPr eaLnBrk="1" hangingPunct="1"/>
            <a:r>
              <a:rPr lang="en-US" altLang="zh-CN" dirty="0"/>
              <a:t>Until the previous instruction leaves EX, no other instruction using that functional unit may issue </a:t>
            </a:r>
            <a:endParaRPr lang="en-US" altLang="zh-CN" dirty="0"/>
          </a:p>
          <a:p>
            <a:pPr eaLnBrk="1" hangingPunct="1"/>
            <a:endParaRPr lang="en-US" altLang="zh-CN" sz="1000" dirty="0"/>
          </a:p>
          <a:p>
            <a:pPr eaLnBrk="1" hangingPunct="1"/>
            <a:r>
              <a:rPr lang="en-US" altLang="zh-CN" dirty="0"/>
              <a:t>If an instruction cannot proceed to EX, the entire pipeline</a:t>
            </a:r>
            <a:endParaRPr lang="en-US" altLang="zh-CN" dirty="0"/>
          </a:p>
          <a:p>
            <a:pPr eaLnBrk="1" hangingPunct="1">
              <a:buFontTx/>
              <a:buNone/>
            </a:pPr>
            <a:r>
              <a:rPr lang="en-US" altLang="zh-CN" dirty="0"/>
              <a:t>	behind that instruction will be stalled</a:t>
            </a:r>
            <a:endParaRPr lang="en-US" altLang="zh-CN" dirty="0"/>
          </a:p>
        </p:txBody>
      </p:sp>
      <p:cxnSp>
        <p:nvCxnSpPr>
          <p:cNvPr id="5" name="直接连接符 4"/>
          <p:cNvCxnSpPr/>
          <p:nvPr/>
        </p:nvCxnSpPr>
        <p:spPr>
          <a:xfrm>
            <a:off x="4953000" y="3810000"/>
            <a:ext cx="1143000" cy="1588"/>
          </a:xfrm>
          <a:prstGeom prst="line">
            <a:avLst/>
          </a:prstGeom>
          <a:ln>
            <a:solidFill>
              <a:srgbClr val="00B0F0"/>
            </a:solidFill>
          </a:ln>
        </p:spPr>
        <p:style>
          <a:lnRef idx="3">
            <a:schemeClr val="accent6"/>
          </a:lnRef>
          <a:fillRef idx="0">
            <a:schemeClr val="accent6"/>
          </a:fillRef>
          <a:effectRef idx="2">
            <a:schemeClr val="accent6"/>
          </a:effectRef>
          <a:fontRef idx="minor">
            <a:schemeClr val="tx1"/>
          </a:fontRef>
        </p:style>
      </p:cxnSp>
      <p:sp>
        <p:nvSpPr>
          <p:cNvPr id="43013" name="TextBox 6"/>
          <p:cNvSpPr txBox="1">
            <a:spLocks noChangeArrowheads="1"/>
          </p:cNvSpPr>
          <p:nvPr/>
        </p:nvSpPr>
        <p:spPr bwMode="auto">
          <a:xfrm>
            <a:off x="4876800" y="3810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ID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sym typeface="Wingdings" panose="05000000000000000000" pitchFamily="2" charset="2"/>
              </a:rPr>
              <a:t> EX</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fppipeline"/>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3276600" y="1676400"/>
            <a:ext cx="5867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Rectangle 3"/>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15364" name="Rectangle 4"/>
          <p:cNvSpPr>
            <a:spLocks noGrp="1" noChangeArrowheads="1"/>
          </p:cNvSpPr>
          <p:nvPr>
            <p:ph type="body" idx="1"/>
          </p:nvPr>
        </p:nvSpPr>
        <p:spPr>
          <a:xfrm>
            <a:off x="457200" y="1600200"/>
            <a:ext cx="8686800" cy="5257800"/>
          </a:xfrm>
        </p:spPr>
        <p:txBody>
          <a:bodyPr/>
          <a:lstStyle/>
          <a:p>
            <a:pPr eaLnBrk="1" hangingPunct="1">
              <a:lnSpc>
                <a:spcPct val="90000"/>
              </a:lnSpc>
              <a:defRPr/>
            </a:pPr>
            <a:r>
              <a:rPr lang="en-US" altLang="zh-CN" b="1" dirty="0"/>
              <a:t>Latency</a:t>
            </a:r>
            <a:endParaRPr lang="en-US" altLang="zh-CN" b="1" dirty="0"/>
          </a:p>
          <a:p>
            <a:pPr eaLnBrk="1" hangingPunct="1">
              <a:lnSpc>
                <a:spcPct val="90000"/>
              </a:lnSpc>
              <a:buFontTx/>
              <a:buNone/>
              <a:defRPr/>
            </a:pPr>
            <a:r>
              <a:rPr lang="en-US" altLang="zh-CN" b="1" dirty="0"/>
              <a:t>	</a:t>
            </a:r>
            <a:r>
              <a:rPr lang="en-US" altLang="zh-CN" dirty="0"/>
              <a:t>the number of intervening cycles between an instruction that produces a result and an instruction that uses the result</a:t>
            </a:r>
            <a:endParaRPr lang="en-US" altLang="zh-CN" b="1" dirty="0"/>
          </a:p>
          <a:p>
            <a:pPr eaLnBrk="1" hangingPunct="1">
              <a:lnSpc>
                <a:spcPct val="90000"/>
              </a:lnSpc>
              <a:buFontTx/>
              <a:buNone/>
              <a:defRPr/>
            </a:pPr>
            <a:endParaRPr lang="en-US" altLang="zh-CN" b="1" dirty="0"/>
          </a:p>
          <a:p>
            <a:pPr eaLnBrk="1" hangingPunct="1">
              <a:lnSpc>
                <a:spcPct val="90000"/>
              </a:lnSpc>
              <a:defRPr/>
            </a:pPr>
            <a:r>
              <a:rPr lang="en-US" altLang="zh-CN" b="1" dirty="0"/>
              <a:t>Initiation/Repeat Interval</a:t>
            </a:r>
            <a:endParaRPr lang="en-US" altLang="zh-CN" b="1" dirty="0"/>
          </a:p>
          <a:p>
            <a:pPr eaLnBrk="1" hangingPunct="1">
              <a:lnSpc>
                <a:spcPct val="90000"/>
              </a:lnSpc>
              <a:buFontTx/>
              <a:buNone/>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431419"/>
            <a:ext cx="9144000" cy="2614036"/>
          </a:xfrm>
          <a:prstGeom prst="rect">
            <a:avLst/>
          </a:prstGeom>
        </p:spPr>
      </p:pic>
      <p:sp>
        <p:nvSpPr>
          <p:cNvPr id="46081"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46082"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endParaRPr lang="en-US" altLang="zh-CN" sz="2800"/>
          </a:p>
          <a:p>
            <a:pPr eaLnBrk="1" hangingPunct="1">
              <a:lnSpc>
                <a:spcPct val="90000"/>
              </a:lnSpc>
              <a:buFontTx/>
              <a:buNone/>
            </a:pPr>
            <a:r>
              <a:rPr lang="en-US" altLang="zh-CN" sz="2800"/>
              <a:t>1 cycle less than</a:t>
            </a:r>
            <a:endParaRPr lang="en-US" altLang="zh-CN" sz="2800"/>
          </a:p>
          <a:p>
            <a:pPr eaLnBrk="1" hangingPunct="1">
              <a:lnSpc>
                <a:spcPct val="90000"/>
              </a:lnSpc>
              <a:buFontTx/>
              <a:buNone/>
            </a:pPr>
            <a:r>
              <a:rPr lang="en-US" altLang="zh-CN" sz="2800"/>
              <a:t>the depth of the execution pipeline,</a:t>
            </a:r>
            <a:endParaRPr lang="en-US" altLang="zh-CN" sz="2800"/>
          </a:p>
          <a:p>
            <a:pPr eaLnBrk="1" hangingPunct="1">
              <a:lnSpc>
                <a:spcPct val="90000"/>
              </a:lnSpc>
              <a:buFontTx/>
              <a:buNone/>
            </a:pPr>
            <a:r>
              <a:rPr lang="en-US" altLang="zh-CN" sz="2800"/>
              <a:t>which is the number of stages from the </a:t>
            </a:r>
            <a:endParaRPr lang="en-US" altLang="zh-CN" sz="2800"/>
          </a:p>
          <a:p>
            <a:pPr eaLnBrk="1" hangingPunct="1">
              <a:lnSpc>
                <a:spcPct val="90000"/>
              </a:lnSpc>
              <a:buFontTx/>
              <a:buNone/>
            </a:pPr>
            <a:r>
              <a:rPr lang="en-US" altLang="zh-CN" sz="2800" b="1"/>
              <a:t>EX stage </a:t>
            </a:r>
            <a:r>
              <a:rPr lang="en-US" altLang="zh-CN" sz="2800"/>
              <a:t>to the stage that produces the result </a:t>
            </a:r>
            <a:endParaRPr lang="en-US" altLang="zh-CN" sz="2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0" y="1431419"/>
            <a:ext cx="9144000" cy="2614036"/>
          </a:xfrm>
          <a:prstGeom prst="rect">
            <a:avLst/>
          </a:prstGeom>
        </p:spPr>
      </p:pic>
      <p:sp>
        <p:nvSpPr>
          <p:cNvPr id="48129"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48131"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endParaRPr lang="en-US" altLang="zh-CN" sz="2800"/>
          </a:p>
        </p:txBody>
      </p:sp>
      <p:sp>
        <p:nvSpPr>
          <p:cNvPr id="5" name="椭圆 4"/>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0179"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endParaRPr lang="en-US" altLang="zh-CN" sz="2800"/>
          </a:p>
          <a:p>
            <a:pPr eaLnBrk="1" hangingPunct="1">
              <a:lnSpc>
                <a:spcPct val="90000"/>
              </a:lnSpc>
              <a:buFontTx/>
              <a:buNone/>
            </a:pPr>
            <a:r>
              <a:rPr lang="en-US" altLang="zh-CN" sz="2800" b="1" i="1"/>
              <a:t>Latency</a:t>
            </a:r>
            <a:r>
              <a:rPr lang="en-US" altLang="zh-CN" sz="2800" i="1"/>
              <a:t>: 0 </a:t>
            </a:r>
            <a:endParaRPr lang="en-US" altLang="zh-CN" sz="2800" i="1"/>
          </a:p>
          <a:p>
            <a:pPr eaLnBrk="1" hangingPunct="1">
              <a:lnSpc>
                <a:spcPct val="90000"/>
              </a:lnSpc>
              <a:buFontTx/>
              <a:buNone/>
            </a:pPr>
            <a:r>
              <a:rPr lang="en-US" altLang="zh-CN" sz="2800" i="1"/>
              <a:t>             as no intervention to pipeline</a:t>
            </a:r>
            <a:endParaRPr lang="en-US" altLang="zh-CN" sz="2800" i="1"/>
          </a:p>
          <a:p>
            <a:pPr eaLnBrk="1" hangingPunct="1">
              <a:lnSpc>
                <a:spcPct val="90000"/>
              </a:lnSpc>
              <a:buFontTx/>
              <a:buNone/>
            </a:pPr>
            <a:r>
              <a:rPr lang="en-US" altLang="zh-CN" sz="2800" i="1"/>
              <a:t>             </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6" name="Picture 15"/>
          <p:cNvPicPr>
            <a:picLocks noChangeAspect="1"/>
          </p:cNvPicPr>
          <p:nvPr/>
        </p:nvPicPr>
        <p:blipFill>
          <a:blip r:embed="rId1"/>
          <a:stretch>
            <a:fillRect/>
          </a:stretch>
        </p:blipFill>
        <p:spPr>
          <a:xfrm>
            <a:off x="0" y="1431419"/>
            <a:ext cx="9144000" cy="2614036"/>
          </a:xfrm>
          <a:prstGeom prst="rect">
            <a:avLst/>
          </a:prstGeom>
        </p:spPr>
      </p:pic>
      <p:sp>
        <p:nvSpPr>
          <p:cNvPr id="17" name="椭圆 4"/>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2227"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endParaRPr lang="en-US" altLang="zh-CN" sz="2800"/>
          </a:p>
          <a:p>
            <a:pPr eaLnBrk="1" hangingPunct="1">
              <a:lnSpc>
                <a:spcPct val="90000"/>
              </a:lnSpc>
              <a:buFontTx/>
              <a:buNone/>
            </a:pPr>
            <a:r>
              <a:rPr lang="en-US" altLang="zh-CN" sz="2800" b="1" i="1"/>
              <a:t>Initiation interval</a:t>
            </a:r>
            <a:r>
              <a:rPr lang="en-US" altLang="zh-CN" sz="2800" i="1"/>
              <a:t>: 1 </a:t>
            </a:r>
            <a:endParaRPr lang="en-US" altLang="zh-CN" sz="2800" i="1"/>
          </a:p>
          <a:p>
            <a:pPr eaLnBrk="1" hangingPunct="1">
              <a:lnSpc>
                <a:spcPct val="90000"/>
              </a:lnSpc>
              <a:buFontTx/>
              <a:buNone/>
            </a:pPr>
            <a:r>
              <a:rPr lang="en-US" altLang="zh-CN" sz="2800" i="1"/>
              <a:t>as 2</a:t>
            </a:r>
            <a:r>
              <a:rPr lang="en-US" altLang="zh-CN" sz="2800" i="1" baseline="30000"/>
              <a:t>nd</a:t>
            </a:r>
            <a:r>
              <a:rPr lang="en-US" altLang="zh-CN" sz="2800" i="1"/>
              <a:t> ADD has to wait for 1 cc after 1</a:t>
            </a:r>
            <a:r>
              <a:rPr lang="en-US" altLang="zh-CN" sz="2800" i="1" baseline="30000"/>
              <a:t>st</a:t>
            </a:r>
            <a:r>
              <a:rPr lang="en-US" altLang="zh-CN" sz="2800" i="1"/>
              <a:t> ADD</a:t>
            </a:r>
            <a:endParaRPr lang="en-US" altLang="zh-CN" sz="2800" i="1"/>
          </a:p>
          <a:p>
            <a:pPr eaLnBrk="1" hangingPunct="1">
              <a:lnSpc>
                <a:spcPct val="90000"/>
              </a:lnSpc>
              <a:buFontTx/>
              <a:buNone/>
            </a:pPr>
            <a:r>
              <a:rPr lang="en-US" altLang="zh-CN" sz="2800" i="1"/>
              <a:t>             </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6" name="Picture 15"/>
          <p:cNvPicPr>
            <a:picLocks noChangeAspect="1"/>
          </p:cNvPicPr>
          <p:nvPr/>
        </p:nvPicPr>
        <p:blipFill>
          <a:blip r:embed="rId1"/>
          <a:stretch>
            <a:fillRect/>
          </a:stretch>
        </p:blipFill>
        <p:spPr>
          <a:xfrm>
            <a:off x="0" y="1431419"/>
            <a:ext cx="9144000" cy="2614036"/>
          </a:xfrm>
          <a:prstGeom prst="rect">
            <a:avLst/>
          </a:prstGeom>
        </p:spPr>
      </p:pic>
      <p:sp>
        <p:nvSpPr>
          <p:cNvPr id="17" name="椭圆 4"/>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latin typeface="Verdana" panose="020B0604030504040204" pitchFamily="34" charset="0"/>
                <a:ea typeface="宋体" panose="02010600030101010101" pitchFamily="2" charset="-122"/>
              </a:defRPr>
            </a:lvl5pPr>
            <a:lvl6pPr marL="4572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6pPr>
            <a:lvl7pPr marL="9144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7pPr>
            <a:lvl8pPr marL="13716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8pPr>
            <a:lvl9pPr marL="1828800" algn="ctr" rtl="0" fontAlgn="base">
              <a:spcBef>
                <a:spcPct val="0"/>
              </a:spcBef>
              <a:spcAft>
                <a:spcPct val="0"/>
              </a:spcAft>
              <a:defRPr sz="4400" b="1">
                <a:solidFill>
                  <a:schemeClr val="tx2"/>
                </a:solidFill>
                <a:latin typeface="Verdana" panose="020B0604030504040204" pitchFamily="34" charset="0"/>
                <a:ea typeface="宋体" panose="02010600030101010101" pitchFamily="2" charset="-122"/>
              </a:defRPr>
            </a:lvl9pPr>
          </a:lstStyle>
          <a:p>
            <a:pPr algn="l" eaLnBrk="1" hangingPunct="1"/>
            <a:r>
              <a:rPr lang="en-US" altLang="zh-CN" sz="3200" kern="0" dirty="0">
                <a:solidFill>
                  <a:srgbClr val="00B0F0"/>
                </a:solidFill>
              </a:rPr>
              <a:t>you already knew!</a:t>
            </a:r>
            <a:endParaRPr lang="en-US" altLang="zh-CN" sz="3200" kern="0" dirty="0">
              <a:solidFill>
                <a:srgbClr val="00B0F0"/>
              </a:solidFill>
            </a:endParaRPr>
          </a:p>
          <a:p>
            <a:pPr algn="l" eaLnBrk="1" hangingPunct="1"/>
            <a:br>
              <a:rPr lang="en-US" altLang="zh-CN" sz="3200" kern="0" dirty="0">
                <a:solidFill>
                  <a:srgbClr val="00B0F0"/>
                </a:solidFill>
              </a:rPr>
            </a:br>
            <a:endParaRPr lang="en-US" altLang="zh-CN" sz="3200" kern="0" dirty="0">
              <a:solidFill>
                <a:srgbClr val="00B0F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4275"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endParaRPr lang="en-US" altLang="zh-CN" sz="2800"/>
          </a:p>
          <a:p>
            <a:pPr eaLnBrk="1" hangingPunct="1">
              <a:lnSpc>
                <a:spcPct val="90000"/>
              </a:lnSpc>
              <a:buFontTx/>
              <a:buNone/>
            </a:pPr>
            <a:r>
              <a:rPr lang="en-US" altLang="zh-CN" sz="2800" i="1"/>
              <a:t>             </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7" name="直接连接符 16"/>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9" name="Picture 18"/>
          <p:cNvPicPr>
            <a:picLocks noChangeAspect="1"/>
          </p:cNvPicPr>
          <p:nvPr/>
        </p:nvPicPr>
        <p:blipFill>
          <a:blip r:embed="rId1"/>
          <a:stretch>
            <a:fillRect/>
          </a:stretch>
        </p:blipFill>
        <p:spPr>
          <a:xfrm>
            <a:off x="0" y="1431419"/>
            <a:ext cx="9144000" cy="2614036"/>
          </a:xfrm>
          <a:prstGeom prst="rect">
            <a:avLst/>
          </a:prstGeom>
        </p:spPr>
      </p:pic>
      <p:sp>
        <p:nvSpPr>
          <p:cNvPr id="20"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6323"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endParaRPr lang="en-US" altLang="zh-CN" sz="2800"/>
          </a:p>
          <a:p>
            <a:pPr eaLnBrk="1" hangingPunct="1">
              <a:lnSpc>
                <a:spcPct val="90000"/>
              </a:lnSpc>
              <a:buFontTx/>
              <a:buNone/>
            </a:pPr>
            <a:r>
              <a:rPr lang="en-US" altLang="zh-CN" sz="2800" b="1" i="1"/>
              <a:t>Latency</a:t>
            </a:r>
            <a:r>
              <a:rPr lang="en-US" altLang="zh-CN" sz="2800" i="1"/>
              <a:t>: 1, pipeline is intervened at EX stage </a:t>
            </a:r>
            <a:endParaRPr lang="en-US" altLang="zh-CN" sz="2800" i="1"/>
          </a:p>
          <a:p>
            <a:pPr eaLnBrk="1" hangingPunct="1">
              <a:lnSpc>
                <a:spcPct val="90000"/>
              </a:lnSpc>
              <a:buFontTx/>
              <a:buNone/>
            </a:pPr>
            <a:r>
              <a:rPr lang="en-US" altLang="zh-CN" sz="2800" i="1"/>
              <a:t>as ADD.EX has to wait for 1 cc until Load.MEM</a:t>
            </a:r>
            <a:endParaRPr lang="en-US" altLang="zh-CN" sz="2800" i="1"/>
          </a:p>
          <a:p>
            <a:pPr eaLnBrk="1" hangingPunct="1">
              <a:lnSpc>
                <a:spcPct val="90000"/>
              </a:lnSpc>
              <a:buFontTx/>
              <a:buNone/>
            </a:pPr>
            <a:r>
              <a:rPr lang="en-US" altLang="zh-CN" sz="2800" i="1"/>
              <a:t>             </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7" name="直接连接符 16"/>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9" name="Picture 18"/>
          <p:cNvPicPr>
            <a:picLocks noChangeAspect="1"/>
          </p:cNvPicPr>
          <p:nvPr/>
        </p:nvPicPr>
        <p:blipFill>
          <a:blip r:embed="rId1"/>
          <a:stretch>
            <a:fillRect/>
          </a:stretch>
        </p:blipFill>
        <p:spPr>
          <a:xfrm>
            <a:off x="0" y="1431419"/>
            <a:ext cx="9144000" cy="2614036"/>
          </a:xfrm>
          <a:prstGeom prst="rect">
            <a:avLst/>
          </a:prstGeom>
        </p:spPr>
      </p:pic>
      <p:sp>
        <p:nvSpPr>
          <p:cNvPr id="20"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8371"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endParaRPr lang="en-US" altLang="zh-CN" sz="2800"/>
          </a:p>
          <a:p>
            <a:pPr eaLnBrk="1" hangingPunct="1">
              <a:lnSpc>
                <a:spcPct val="90000"/>
              </a:lnSpc>
              <a:buFontTx/>
              <a:buNone/>
            </a:pPr>
            <a:r>
              <a:rPr lang="en-US" altLang="zh-CN" sz="2800" b="1" i="1"/>
              <a:t>Initiation interval</a:t>
            </a:r>
            <a:r>
              <a:rPr lang="en-US" altLang="zh-CN" sz="2800" i="1"/>
              <a:t>: ?</a:t>
            </a:r>
            <a:endParaRPr lang="en-US" altLang="zh-CN" sz="2800" i="1"/>
          </a:p>
          <a:p>
            <a:pPr eaLnBrk="1" hangingPunct="1">
              <a:lnSpc>
                <a:spcPct val="90000"/>
              </a:lnSpc>
              <a:buFontTx/>
              <a:buNone/>
            </a:pPr>
            <a:r>
              <a:rPr lang="en-US" altLang="zh-CN" sz="2800" i="1"/>
              <a:t>             </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7" name="直接连接符 16"/>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9" name="Picture 18"/>
          <p:cNvPicPr>
            <a:picLocks noChangeAspect="1"/>
          </p:cNvPicPr>
          <p:nvPr/>
        </p:nvPicPr>
        <p:blipFill>
          <a:blip r:embed="rId1"/>
          <a:stretch>
            <a:fillRect/>
          </a:stretch>
        </p:blipFill>
        <p:spPr>
          <a:xfrm>
            <a:off x="0" y="1431419"/>
            <a:ext cx="9144000" cy="2614036"/>
          </a:xfrm>
          <a:prstGeom prst="rect">
            <a:avLst/>
          </a:prstGeom>
        </p:spPr>
      </p:pic>
      <p:sp>
        <p:nvSpPr>
          <p:cNvPr id="20"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59395"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instructions: Load + Load</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R2, 0(R1)                       </a:t>
            </a:r>
            <a:r>
              <a:rPr lang="en-US" altLang="zh-CN" sz="1600"/>
              <a:t>pipeline diagram</a:t>
            </a:r>
            <a:endParaRPr lang="en-US" altLang="zh-CN" sz="2800"/>
          </a:p>
          <a:p>
            <a:pPr eaLnBrk="1" hangingPunct="1">
              <a:lnSpc>
                <a:spcPct val="90000"/>
              </a:lnSpc>
              <a:buFontTx/>
              <a:buNone/>
            </a:pPr>
            <a:r>
              <a:rPr lang="en-US" altLang="zh-CN" sz="2800"/>
              <a:t>Load R3, 0(R1) </a:t>
            </a:r>
            <a:endParaRPr lang="en-US" altLang="zh-CN" sz="2800"/>
          </a:p>
          <a:p>
            <a:pPr eaLnBrk="1" hangingPunct="1">
              <a:lnSpc>
                <a:spcPct val="90000"/>
              </a:lnSpc>
              <a:buFontTx/>
              <a:buNone/>
            </a:pPr>
            <a:r>
              <a:rPr lang="en-US" altLang="zh-CN" sz="2800" b="1" i="1"/>
              <a:t>Initiation interval</a:t>
            </a:r>
            <a:r>
              <a:rPr lang="en-US" altLang="zh-CN" sz="2800" i="1"/>
              <a:t>: 1</a:t>
            </a:r>
            <a:endParaRPr lang="en-US" altLang="zh-CN" sz="2800" i="1"/>
          </a:p>
          <a:p>
            <a:pPr eaLnBrk="1" hangingPunct="1">
              <a:lnSpc>
                <a:spcPct val="90000"/>
              </a:lnSpc>
              <a:buFontTx/>
              <a:buNone/>
            </a:pPr>
            <a:r>
              <a:rPr lang="en-US" altLang="zh-CN" sz="2800" i="1"/>
              <a:t>   as 2</a:t>
            </a:r>
            <a:r>
              <a:rPr lang="en-US" altLang="zh-CN" sz="2800" i="1" baseline="30000"/>
              <a:t>nd</a:t>
            </a:r>
            <a:r>
              <a:rPr lang="en-US" altLang="zh-CN" sz="2800" i="1"/>
              <a:t> Load has to wait for 1 cc after 1</a:t>
            </a:r>
            <a:r>
              <a:rPr lang="en-US" altLang="zh-CN" sz="2800" i="1" baseline="30000"/>
              <a:t>st</a:t>
            </a:r>
            <a:r>
              <a:rPr lang="en-US" altLang="zh-CN" sz="2800" i="1"/>
              <a:t> Load</a:t>
            </a:r>
            <a:endParaRPr lang="en-US" altLang="zh-CN" sz="2800"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3" name="矩形 12"/>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4" name="矩形 13"/>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5" name="矩形 14"/>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16" name="Picture 15"/>
          <p:cNvPicPr>
            <a:picLocks noChangeAspect="1"/>
          </p:cNvPicPr>
          <p:nvPr/>
        </p:nvPicPr>
        <p:blipFill>
          <a:blip r:embed="rId1"/>
          <a:stretch>
            <a:fillRect/>
          </a:stretch>
        </p:blipFill>
        <p:spPr>
          <a:xfrm>
            <a:off x="0" y="1431419"/>
            <a:ext cx="9144000" cy="2614036"/>
          </a:xfrm>
          <a:prstGeom prst="rect">
            <a:avLst/>
          </a:prstGeom>
        </p:spPr>
      </p:pic>
      <p:sp>
        <p:nvSpPr>
          <p:cNvPr id="17"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60419"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a:t>
            </a:r>
            <a:r>
              <a:rPr lang="en-US" altLang="zh-CN" sz="2800">
                <a:solidFill>
                  <a:srgbClr val="FF0000"/>
                </a:solidFill>
              </a:rPr>
              <a:t>dependent </a:t>
            </a:r>
            <a:r>
              <a:rPr lang="en-US" altLang="zh-CN" sz="2800"/>
              <a:t>instructions:</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Load R3, 0(</a:t>
            </a:r>
            <a:r>
              <a:rPr lang="en-US" altLang="zh-CN" sz="2800">
                <a:solidFill>
                  <a:srgbClr val="FF0000"/>
                </a:solidFill>
              </a:rPr>
              <a:t>R2</a:t>
            </a:r>
            <a:r>
              <a:rPr lang="en-US" altLang="zh-CN" sz="2800"/>
              <a:t>) </a:t>
            </a:r>
            <a:endParaRPr lang="en-US" altLang="zh-CN" sz="2800"/>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6" name="矩形 15"/>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7" name="矩形 16"/>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8" name="矩形 17"/>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9" name="直接连接符 18"/>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21" name="Picture 20"/>
          <p:cNvPicPr>
            <a:picLocks noChangeAspect="1"/>
          </p:cNvPicPr>
          <p:nvPr/>
        </p:nvPicPr>
        <p:blipFill>
          <a:blip r:embed="rId1"/>
          <a:stretch>
            <a:fillRect/>
          </a:stretch>
        </p:blipFill>
        <p:spPr>
          <a:xfrm>
            <a:off x="0" y="1431419"/>
            <a:ext cx="9144000" cy="2614036"/>
          </a:xfrm>
          <a:prstGeom prst="rect">
            <a:avLst/>
          </a:prstGeom>
        </p:spPr>
      </p:pic>
      <p:sp>
        <p:nvSpPr>
          <p:cNvPr id="22"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61443"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a:t>
            </a:r>
            <a:r>
              <a:rPr lang="en-US" altLang="zh-CN" sz="2800">
                <a:solidFill>
                  <a:srgbClr val="FF0000"/>
                </a:solidFill>
              </a:rPr>
              <a:t>dependent </a:t>
            </a:r>
            <a:r>
              <a:rPr lang="en-US" altLang="zh-CN" sz="2800"/>
              <a:t>instructions:</a:t>
            </a:r>
            <a:endParaRPr lang="en-US" altLang="zh-CN" sz="2800"/>
          </a:p>
          <a:p>
            <a:pPr eaLnBrk="1" hangingPunct="1">
              <a:lnSpc>
                <a:spcPct val="90000"/>
              </a:lnSpc>
              <a:buFontTx/>
              <a:buNone/>
            </a:pPr>
            <a:r>
              <a:rPr lang="en-US" altLang="zh-CN" sz="1600"/>
              <a:t>                                             </a:t>
            </a:r>
            <a:endParaRPr lang="en-US" altLang="zh-CN" sz="1600"/>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Load R3, 0(</a:t>
            </a:r>
            <a:r>
              <a:rPr lang="en-US" altLang="zh-CN" sz="2800">
                <a:solidFill>
                  <a:srgbClr val="FF0000"/>
                </a:solidFill>
              </a:rPr>
              <a:t>R2</a:t>
            </a:r>
            <a:r>
              <a:rPr lang="en-US" altLang="zh-CN" sz="2800"/>
              <a:t>) </a:t>
            </a:r>
            <a:endParaRPr lang="en-US" altLang="zh-CN" sz="2800"/>
          </a:p>
          <a:p>
            <a:pPr eaLnBrk="1" hangingPunct="1">
              <a:lnSpc>
                <a:spcPct val="90000"/>
              </a:lnSpc>
              <a:buFontTx/>
              <a:buNone/>
            </a:pPr>
            <a:r>
              <a:rPr lang="en-US" altLang="zh-CN" sz="2800" b="1" i="1"/>
              <a:t>Latency</a:t>
            </a:r>
            <a:r>
              <a:rPr lang="en-US" altLang="zh-CN" sz="2800" i="1"/>
              <a:t>: 1</a:t>
            </a:r>
            <a:endParaRPr lang="en-US" altLang="zh-CN" sz="2800" i="1"/>
          </a:p>
          <a:p>
            <a:pPr eaLnBrk="1" hangingPunct="1">
              <a:lnSpc>
                <a:spcPct val="90000"/>
              </a:lnSpc>
              <a:buFontTx/>
              <a:buNone/>
            </a:pPr>
            <a:r>
              <a:rPr lang="en-US" altLang="zh-CN" sz="2800" b="1" i="1"/>
              <a:t>Initiation interval</a:t>
            </a:r>
            <a:r>
              <a:rPr lang="en-US" altLang="zh-CN" sz="2800" i="1"/>
              <a:t>: ?</a:t>
            </a:r>
            <a:endParaRPr lang="en-US" altLang="zh-CN" sz="2800" b="1" i="1"/>
          </a:p>
        </p:txBody>
      </p:sp>
      <p:sp>
        <p:nvSpPr>
          <p:cNvPr id="6" name="矩形 5"/>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 name="矩形 6"/>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矩形 7"/>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9" name="矩形 8"/>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M</a:t>
            </a:r>
            <a:endParaRPr kumimoji="0" lang="zh-CN" altLang="en-US" sz="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endParaRPr>
          </a:p>
        </p:txBody>
      </p:sp>
      <p:sp>
        <p:nvSpPr>
          <p:cNvPr id="10" name="矩形 9"/>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1" name="矩形 10"/>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2" name="矩形 11"/>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16" name="矩形 15"/>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7" name="矩形 16"/>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2060"/>
                </a:solidFill>
                <a:effectLst/>
                <a:uLnTx/>
                <a:uFillTx/>
                <a:latin typeface="Verdana" panose="020B0604030504040204"/>
                <a:ea typeface="宋体" panose="02010600030101010101" pitchFamily="2" charset="-122"/>
                <a:cs typeface="+mn-cs"/>
              </a:rPr>
              <a:t>EX</a:t>
            </a:r>
            <a:endParaRPr kumimoji="0" lang="zh-CN" altLang="en-US" sz="1600" b="0" i="0" u="none" strike="noStrike" kern="1200" cap="none" spc="0" normalizeH="0" baseline="0" noProof="0" dirty="0">
              <a:ln>
                <a:noFill/>
              </a:ln>
              <a:solidFill>
                <a:srgbClr val="FFFFFF"/>
              </a:solidFill>
              <a:effectLst/>
              <a:uLnTx/>
              <a:uFillTx/>
              <a:latin typeface="Verdana" panose="020B0604030504040204"/>
              <a:ea typeface="宋体" panose="02010600030101010101" pitchFamily="2" charset="-122"/>
              <a:cs typeface="+mn-cs"/>
            </a:endParaRPr>
          </a:p>
        </p:txBody>
      </p:sp>
      <p:sp>
        <p:nvSpPr>
          <p:cNvPr id="18" name="矩形 17"/>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cxnSp>
        <p:nvCxnSpPr>
          <p:cNvPr id="19" name="直接连接符 18"/>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pic>
        <p:nvPicPr>
          <p:cNvPr id="21" name="Picture 20"/>
          <p:cNvPicPr>
            <a:picLocks noChangeAspect="1"/>
          </p:cNvPicPr>
          <p:nvPr/>
        </p:nvPicPr>
        <p:blipFill>
          <a:blip r:embed="rId1"/>
          <a:stretch>
            <a:fillRect/>
          </a:stretch>
        </p:blipFill>
        <p:spPr>
          <a:xfrm>
            <a:off x="0" y="1431419"/>
            <a:ext cx="9144000" cy="2614036"/>
          </a:xfrm>
          <a:prstGeom prst="rect">
            <a:avLst/>
          </a:prstGeom>
        </p:spPr>
      </p:pic>
      <p:sp>
        <p:nvSpPr>
          <p:cNvPr id="22" name="椭圆 4"/>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63491"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endParaRPr lang="en-US" altLang="zh-CN" sz="2800"/>
          </a:p>
          <a:p>
            <a:pPr eaLnBrk="1" hangingPunct="1">
              <a:lnSpc>
                <a:spcPct val="90000"/>
              </a:lnSpc>
              <a:buFontTx/>
              <a:buNone/>
            </a:pPr>
            <a:r>
              <a:rPr lang="en-US" altLang="zh-CN" sz="2800"/>
              <a:t>1 cycle less than</a:t>
            </a:r>
            <a:endParaRPr lang="en-US" altLang="zh-CN" sz="2800"/>
          </a:p>
          <a:p>
            <a:pPr eaLnBrk="1" hangingPunct="1">
              <a:lnSpc>
                <a:spcPct val="90000"/>
              </a:lnSpc>
              <a:buFontTx/>
              <a:buNone/>
            </a:pPr>
            <a:r>
              <a:rPr lang="en-US" altLang="zh-CN" sz="2800"/>
              <a:t>the depth of the execution pipeline,</a:t>
            </a:r>
            <a:endParaRPr lang="en-US" altLang="zh-CN" sz="2800"/>
          </a:p>
          <a:p>
            <a:pPr eaLnBrk="1" hangingPunct="1">
              <a:lnSpc>
                <a:spcPct val="90000"/>
              </a:lnSpc>
              <a:buFontTx/>
              <a:buNone/>
            </a:pPr>
            <a:r>
              <a:rPr lang="en-US" altLang="zh-CN" sz="2800"/>
              <a:t>which is the number of stages from the </a:t>
            </a:r>
            <a:endParaRPr lang="en-US" altLang="zh-CN" sz="2800"/>
          </a:p>
          <a:p>
            <a:pPr eaLnBrk="1" hangingPunct="1">
              <a:lnSpc>
                <a:spcPct val="90000"/>
              </a:lnSpc>
              <a:buFontTx/>
              <a:buNone/>
            </a:pPr>
            <a:r>
              <a:rPr lang="en-US" altLang="zh-CN" sz="2800" b="1"/>
              <a:t>EX stage </a:t>
            </a:r>
            <a:r>
              <a:rPr lang="en-US" altLang="zh-CN" sz="2800"/>
              <a:t>to the stage that produces the result </a:t>
            </a:r>
            <a:endParaRPr lang="en-US" altLang="zh-CN" sz="2800"/>
          </a:p>
        </p:txBody>
      </p:sp>
      <p:pic>
        <p:nvPicPr>
          <p:cNvPr id="5" name="Picture 4"/>
          <p:cNvPicPr>
            <a:picLocks noChangeAspect="1"/>
          </p:cNvPicPr>
          <p:nvPr/>
        </p:nvPicPr>
        <p:blipFill>
          <a:blip r:embed="rId1"/>
          <a:stretch>
            <a:fillRect/>
          </a:stretch>
        </p:blipFill>
        <p:spPr>
          <a:xfrm>
            <a:off x="0" y="1431419"/>
            <a:ext cx="9144000" cy="261403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0" y="1431419"/>
            <a:ext cx="9144000" cy="2614036"/>
          </a:xfrm>
          <a:prstGeom prst="rect">
            <a:avLst/>
          </a:prstGeom>
        </p:spPr>
      </p:pic>
      <p:sp>
        <p:nvSpPr>
          <p:cNvPr id="64513"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64515"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endParaRPr lang="en-US" altLang="zh-CN" sz="2800"/>
          </a:p>
          <a:p>
            <a:pPr eaLnBrk="1" hangingPunct="1">
              <a:lnSpc>
                <a:spcPct val="90000"/>
              </a:lnSpc>
              <a:buFontTx/>
              <a:buNone/>
            </a:pPr>
            <a:r>
              <a:rPr lang="en-US" altLang="zh-CN" sz="2800"/>
              <a:t>1 cycle less than</a:t>
            </a:r>
            <a:endParaRPr lang="en-US" altLang="zh-CN" sz="2800"/>
          </a:p>
          <a:p>
            <a:pPr eaLnBrk="1" hangingPunct="1">
              <a:lnSpc>
                <a:spcPct val="90000"/>
              </a:lnSpc>
              <a:buFontTx/>
              <a:buNone/>
            </a:pPr>
            <a:r>
              <a:rPr lang="en-US" altLang="zh-CN" sz="2800"/>
              <a:t>the depth of the execution pipeline,</a:t>
            </a:r>
            <a:endParaRPr lang="en-US" altLang="zh-CN" sz="2800"/>
          </a:p>
          <a:p>
            <a:pPr eaLnBrk="1" hangingPunct="1">
              <a:lnSpc>
                <a:spcPct val="90000"/>
              </a:lnSpc>
              <a:buFontTx/>
              <a:buNone/>
            </a:pPr>
            <a:r>
              <a:rPr lang="en-US" altLang="zh-CN" sz="2800"/>
              <a:t>which is the number of stages from the </a:t>
            </a:r>
            <a:endParaRPr lang="en-US" altLang="zh-CN" sz="2800"/>
          </a:p>
          <a:p>
            <a:pPr eaLnBrk="1" hangingPunct="1">
              <a:lnSpc>
                <a:spcPct val="90000"/>
              </a:lnSpc>
              <a:buFontTx/>
              <a:buNone/>
            </a:pPr>
            <a:r>
              <a:rPr lang="en-US" altLang="zh-CN" sz="2800" b="1"/>
              <a:t>EX stage </a:t>
            </a:r>
            <a:r>
              <a:rPr lang="en-US" altLang="zh-CN" sz="2800"/>
              <a:t>to the stage that produces the result </a:t>
            </a:r>
            <a:endParaRPr lang="en-US" altLang="zh-CN" sz="2800"/>
          </a:p>
        </p:txBody>
      </p:sp>
      <p:sp>
        <p:nvSpPr>
          <p:cNvPr id="5" name="椭圆 4"/>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6" name="椭圆 5"/>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TextBox 7"/>
          <p:cNvSpPr txBox="1"/>
          <p:nvPr/>
        </p:nvSpPr>
        <p:spPr>
          <a:xfrm>
            <a:off x="6629400" y="4191000"/>
            <a:ext cx="1704975" cy="92392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     FP ADD</a:t>
            </a:r>
            <a:endPar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25   FP div</a:t>
            </a:r>
            <a:endParaRPr kumimoji="0" lang="zh-CN" altLang="en-US"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p:txBody>
      </p:sp>
      <p:sp>
        <p:nvSpPr>
          <p:cNvPr id="18" name="弧形 17"/>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ltLang="zh-CN" sz="4000"/>
              <a:t>Latency &amp; Ini/Repeat Interval</a:t>
            </a:r>
            <a:endParaRPr lang="en-US" altLang="zh-CN" sz="4000"/>
          </a:p>
        </p:txBody>
      </p:sp>
      <p:sp>
        <p:nvSpPr>
          <p:cNvPr id="65539" name="Rectangle 5"/>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endParaRPr lang="en-US" altLang="zh-CN" sz="2800"/>
          </a:p>
          <a:p>
            <a:pPr eaLnBrk="1" hangingPunct="1">
              <a:lnSpc>
                <a:spcPct val="90000"/>
              </a:lnSpc>
              <a:buFontTx/>
              <a:buNone/>
            </a:pPr>
            <a:r>
              <a:rPr lang="en-US" altLang="zh-CN" sz="2800"/>
              <a:t>1 cycle less than</a:t>
            </a:r>
            <a:endParaRPr lang="en-US" altLang="zh-CN" sz="2800"/>
          </a:p>
          <a:p>
            <a:pPr eaLnBrk="1" hangingPunct="1">
              <a:lnSpc>
                <a:spcPct val="90000"/>
              </a:lnSpc>
              <a:buFontTx/>
              <a:buNone/>
            </a:pPr>
            <a:r>
              <a:rPr lang="en-US" altLang="zh-CN" sz="2800"/>
              <a:t>the depth of the execution pipeline,</a:t>
            </a:r>
            <a:endParaRPr lang="en-US" altLang="zh-CN" sz="2800"/>
          </a:p>
          <a:p>
            <a:pPr eaLnBrk="1" hangingPunct="1">
              <a:lnSpc>
                <a:spcPct val="90000"/>
              </a:lnSpc>
              <a:buFontTx/>
              <a:buNone/>
            </a:pPr>
            <a:r>
              <a:rPr lang="en-US" altLang="zh-CN" sz="2800"/>
              <a:t>which is the number of stages from the </a:t>
            </a:r>
            <a:endParaRPr lang="en-US" altLang="zh-CN" sz="2800"/>
          </a:p>
          <a:p>
            <a:pPr eaLnBrk="1" hangingPunct="1">
              <a:lnSpc>
                <a:spcPct val="90000"/>
              </a:lnSpc>
              <a:buFontTx/>
              <a:buNone/>
            </a:pPr>
            <a:r>
              <a:rPr lang="en-US" altLang="zh-CN" sz="2800" b="1"/>
              <a:t>EX stage </a:t>
            </a:r>
            <a:r>
              <a:rPr lang="en-US" altLang="zh-CN" sz="2800"/>
              <a:t>to the stage that produces the result </a:t>
            </a:r>
            <a:endParaRPr lang="en-US" altLang="zh-CN" sz="2800"/>
          </a:p>
        </p:txBody>
      </p:sp>
      <p:sp>
        <p:nvSpPr>
          <p:cNvPr id="6" name="椭圆 5"/>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8" name="TextBox 7"/>
          <p:cNvSpPr txBox="1"/>
          <p:nvPr/>
        </p:nvSpPr>
        <p:spPr>
          <a:xfrm>
            <a:off x="6629400" y="4191000"/>
            <a:ext cx="2514600" cy="9239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4     FP ADD</a:t>
            </a:r>
            <a:endPar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panose="020B0604030504040204"/>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24   FP div? </a:t>
            </a:r>
            <a:r>
              <a:rPr kumimoji="0" lang="en-US" altLang="zh-CN" sz="1800" b="1" i="0" u="none" strike="noStrike" kern="1200" cap="none" spc="0" normalizeH="0" baseline="0" noProof="0" dirty="0">
                <a:ln>
                  <a:noFill/>
                </a:ln>
                <a:solidFill>
                  <a:srgbClr val="FF0000"/>
                </a:solidFill>
                <a:effectLst/>
                <a:uLnTx/>
                <a:uFillTx/>
                <a:latin typeface="Verdana" panose="020B0604030504040204"/>
                <a:ea typeface="宋体" panose="02010600030101010101" pitchFamily="2" charset="-122"/>
                <a:cs typeface="+mn-cs"/>
              </a:rPr>
              <a:t>25?</a:t>
            </a:r>
            <a:endParaRPr kumimoji="0" lang="zh-CN" altLang="en-US" sz="1800" b="1" i="0" u="none" strike="noStrike" kern="1200" cap="none" spc="0" normalizeH="0" baseline="0" noProof="0" dirty="0">
              <a:ln>
                <a:noFill/>
              </a:ln>
              <a:solidFill>
                <a:srgbClr val="FF0000"/>
              </a:solidFill>
              <a:effectLst/>
              <a:uLnTx/>
              <a:uFillTx/>
              <a:latin typeface="Verdana" panose="020B0604030504040204"/>
              <a:ea typeface="宋体" panose="02010600030101010101" pitchFamily="2" charset="-122"/>
              <a:cs typeface="+mn-cs"/>
            </a:endParaRPr>
          </a:p>
        </p:txBody>
      </p:sp>
      <p:cxnSp>
        <p:nvCxnSpPr>
          <p:cNvPr id="12" name="直接连接符 11"/>
          <p:cNvCxnSpPr/>
          <p:nvPr/>
        </p:nvCxnSpPr>
        <p:spPr>
          <a:xfrm>
            <a:off x="6705600" y="5029200"/>
            <a:ext cx="15240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Verdana" panose="020B0604030504040204"/>
              <a:ea typeface="宋体" panose="02010600030101010101" pitchFamily="2" charset="-122"/>
              <a:cs typeface="+mn-cs"/>
            </a:endParaRPr>
          </a:p>
        </p:txBody>
      </p:sp>
      <p:pic>
        <p:nvPicPr>
          <p:cNvPr id="10" name="Picture 9"/>
          <p:cNvPicPr>
            <a:picLocks noChangeAspect="1"/>
          </p:cNvPicPr>
          <p:nvPr/>
        </p:nvPicPr>
        <p:blipFill>
          <a:blip r:embed="rId1"/>
          <a:stretch>
            <a:fillRect/>
          </a:stretch>
        </p:blipFill>
        <p:spPr>
          <a:xfrm>
            <a:off x="0" y="1431419"/>
            <a:ext cx="9144000" cy="2614036"/>
          </a:xfrm>
          <a:prstGeom prst="rect">
            <a:avLst/>
          </a:prstGeom>
        </p:spPr>
      </p:pic>
      <p:sp>
        <p:nvSpPr>
          <p:cNvPr id="11" name="椭圆 4"/>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6200" y="2161868"/>
            <a:ext cx="8991600" cy="4696131"/>
          </a:xfrm>
          <a:prstGeom prst="rect">
            <a:avLst/>
          </a:prstGeom>
        </p:spPr>
      </p:pic>
      <p:sp>
        <p:nvSpPr>
          <p:cNvPr id="67586" name="Rectangle 2"/>
          <p:cNvSpPr>
            <a:spLocks noGrp="1" noChangeArrowheads="1"/>
          </p:cNvSpPr>
          <p:nvPr>
            <p:ph type="title"/>
          </p:nvPr>
        </p:nvSpPr>
        <p:spPr/>
        <p:txBody>
          <a:bodyPr/>
          <a:lstStyle/>
          <a:p>
            <a:pPr eaLnBrk="1" hangingPunct="1"/>
            <a:r>
              <a:rPr lang="en-US" altLang="zh-CN"/>
              <a:t>Generalized FP Pipeline</a:t>
            </a:r>
            <a:endParaRPr lang="en-US" altLang="zh-CN"/>
          </a:p>
        </p:txBody>
      </p:sp>
      <p:sp>
        <p:nvSpPr>
          <p:cNvPr id="67587" name="Rectangle 3"/>
          <p:cNvSpPr>
            <a:spLocks noGrp="1" noChangeArrowheads="1"/>
          </p:cNvSpPr>
          <p:nvPr>
            <p:ph type="body" idx="1"/>
          </p:nvPr>
        </p:nvSpPr>
        <p:spPr/>
        <p:txBody>
          <a:bodyPr/>
          <a:lstStyle/>
          <a:p>
            <a:pPr eaLnBrk="1" hangingPunct="1"/>
            <a:r>
              <a:rPr lang="en-US" altLang="zh-CN"/>
              <a:t>EX is pipelined (except for FP divider)</a:t>
            </a:r>
            <a:endParaRPr lang="en-US" altLang="zh-CN"/>
          </a:p>
          <a:p>
            <a:pPr eaLnBrk="1" hangingPunct="1">
              <a:buFontTx/>
              <a:buNone/>
            </a:pPr>
            <a:r>
              <a:rPr lang="en-US" altLang="zh-CN" sz="2600"/>
              <a:t>	</a:t>
            </a:r>
            <a:r>
              <a:rPr lang="en-US" altLang="zh-CN" sz="2600" b="1" i="1">
                <a:solidFill>
                  <a:srgbClr val="C00000"/>
                </a:solidFill>
              </a:rPr>
              <a:t>FP divider is not pipelined</a:t>
            </a:r>
            <a:endParaRPr lang="en-US" altLang="zh-CN" sz="2600" b="1" i="1">
              <a:solidFill>
                <a:srgbClr val="C00000"/>
              </a:solidFill>
            </a:endParaRPr>
          </a:p>
          <a:p>
            <a:pPr eaLnBrk="1" hangingPunct="1"/>
            <a:r>
              <a:rPr lang="en-US" altLang="zh-CN"/>
              <a:t>Additional pipeline registers</a:t>
            </a:r>
            <a:endParaRPr lang="en-US" altLang="zh-CN"/>
          </a:p>
          <a:p>
            <a:pPr eaLnBrk="1" hangingPunct="1">
              <a:buFontTx/>
              <a:buNone/>
            </a:pPr>
            <a:r>
              <a:rPr lang="en-US" altLang="zh-CN"/>
              <a:t>	e.g., ID/A1,             M6/M7</a:t>
            </a:r>
            <a:endParaRPr lang="en-US" altLang="zh-CN"/>
          </a:p>
        </p:txBody>
      </p:sp>
      <p:sp>
        <p:nvSpPr>
          <p:cNvPr id="29701" name="Rectangle 5"/>
          <p:cNvSpPr>
            <a:spLocks noChangeArrowheads="1"/>
          </p:cNvSpPr>
          <p:nvPr/>
        </p:nvSpPr>
        <p:spPr bwMode="auto">
          <a:xfrm>
            <a:off x="6400800" y="6324600"/>
            <a:ext cx="2743200" cy="39687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Verdana" panose="020B0604030504040204"/>
                <a:ea typeface="宋体" panose="02010600030101010101" pitchFamily="2" charset="-122"/>
                <a:cs typeface="+mn-cs"/>
              </a:rPr>
              <a:t>FP divider: 24 CCs</a:t>
            </a:r>
            <a:r>
              <a:rPr kumimoji="0" lang="en-US" altLang="zh-CN" sz="2000" b="0" i="0" u="none" strike="noStrike" kern="1200" cap="none" spc="0" normalizeH="0" baseline="0" noProof="0" dirty="0">
                <a:ln>
                  <a:noFill/>
                </a:ln>
                <a:solidFill>
                  <a:srgbClr val="FF0000"/>
                </a:solidFill>
                <a:effectLst/>
                <a:uLnTx/>
                <a:uFillTx/>
                <a:latin typeface="Verdana" panose="020B0604030504040204"/>
                <a:ea typeface="宋体" panose="02010600030101010101" pitchFamily="2" charset="-122"/>
                <a:cs typeface="+mn-cs"/>
              </a:rPr>
              <a:t>?</a:t>
            </a:r>
            <a:endParaRPr kumimoji="0" lang="en-US" altLang="zh-CN" sz="2000" b="0" i="0" u="none" strike="noStrike" kern="1200" cap="none" spc="0" normalizeH="0" baseline="0" noProof="0" dirty="0">
              <a:ln>
                <a:noFill/>
              </a:ln>
              <a:solidFill>
                <a:srgbClr val="FF0000"/>
              </a:solidFill>
              <a:effectLst/>
              <a:uLnTx/>
              <a:uFillTx/>
              <a:latin typeface="Verdana" panose="020B0604030504040204"/>
              <a:ea typeface="宋体" panose="02010600030101010101" pitchFamily="2" charset="-122"/>
              <a:cs typeface="+mn-cs"/>
            </a:endParaRPr>
          </a:p>
        </p:txBody>
      </p:sp>
      <p:sp>
        <p:nvSpPr>
          <p:cNvPr id="6" name="矩形 5"/>
          <p:cNvSpPr/>
          <p:nvPr/>
        </p:nvSpPr>
        <p:spPr>
          <a:xfrm>
            <a:off x="8763000" y="5181600"/>
            <a:ext cx="381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0482" name="Rectangle 2"/>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20483"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a:t>Generalized FP Pipeline</a:t>
            </a:r>
            <a:endParaRPr lang="en-US" altLang="zh-CN"/>
          </a:p>
        </p:txBody>
      </p:sp>
      <p:sp>
        <p:nvSpPr>
          <p:cNvPr id="68610" name="Rectangle 3"/>
          <p:cNvSpPr>
            <a:spLocks noGrp="1" noChangeArrowheads="1"/>
          </p:cNvSpPr>
          <p:nvPr>
            <p:ph type="body" idx="1"/>
          </p:nvPr>
        </p:nvSpPr>
        <p:spPr/>
        <p:txBody>
          <a:bodyPr/>
          <a:lstStyle/>
          <a:p>
            <a:pPr eaLnBrk="1" hangingPunct="1"/>
            <a:r>
              <a:rPr lang="en-US" altLang="zh-CN"/>
              <a:t>Example: independent FP instr</a:t>
            </a:r>
            <a:endParaRPr lang="en-US" altLang="zh-CN"/>
          </a:p>
          <a:p>
            <a:pPr eaLnBrk="1" hangingPunct="1">
              <a:buFontTx/>
              <a:buNone/>
            </a:pPr>
            <a:r>
              <a:rPr lang="en-US" altLang="zh-CN"/>
              <a:t>	</a:t>
            </a:r>
            <a:r>
              <a:rPr lang="en-US" altLang="zh-CN" i="1"/>
              <a:t>italics: </a:t>
            </a:r>
            <a:r>
              <a:rPr lang="en-US" altLang="zh-CN"/>
              <a:t>stage where data is needed</a:t>
            </a:r>
            <a:endParaRPr lang="en-US" altLang="zh-CN"/>
          </a:p>
          <a:p>
            <a:pPr eaLnBrk="1" hangingPunct="1">
              <a:buFontTx/>
              <a:buNone/>
            </a:pPr>
            <a:r>
              <a:rPr lang="en-US" altLang="zh-CN"/>
              <a:t>	</a:t>
            </a:r>
            <a:r>
              <a:rPr lang="en-US" altLang="zh-CN" b="1"/>
              <a:t>bold</a:t>
            </a:r>
            <a:r>
              <a:rPr lang="en-US" altLang="zh-CN"/>
              <a:t>: stage where a result is available</a:t>
            </a:r>
            <a:endParaRPr lang="en-US" altLang="zh-CN"/>
          </a:p>
        </p:txBody>
      </p:sp>
      <p:pic>
        <p:nvPicPr>
          <p:cNvPr id="68611" name="Picture 4" descr="generalizedfppipelinee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2" name="Rectangle 4"/>
          <p:cNvSpPr>
            <a:spLocks noChangeArrowheads="1"/>
          </p:cNvSpPr>
          <p:nvPr/>
        </p:nvSpPr>
        <p:spPr bwMode="auto">
          <a:xfrm>
            <a:off x="-66675" y="4564063"/>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compute address</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8623" name="Rectangle 4"/>
          <p:cNvSpPr>
            <a:spLocks noChangeArrowheads="1"/>
          </p:cNvSpPr>
          <p:nvPr/>
        </p:nvSpPr>
        <p:spPr bwMode="auto">
          <a:xfrm>
            <a:off x="5486400" y="4560888"/>
            <a:ext cx="3495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store data</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zh-CN"/>
              <a:t>Generalized FP Pipeline</a:t>
            </a:r>
            <a:endParaRPr lang="en-US" altLang="zh-CN"/>
          </a:p>
        </p:txBody>
      </p:sp>
      <p:sp>
        <p:nvSpPr>
          <p:cNvPr id="70658" name="Rectangle 3"/>
          <p:cNvSpPr>
            <a:spLocks noGrp="1" noChangeArrowheads="1"/>
          </p:cNvSpPr>
          <p:nvPr>
            <p:ph type="body" idx="1"/>
          </p:nvPr>
        </p:nvSpPr>
        <p:spPr/>
        <p:txBody>
          <a:bodyPr/>
          <a:lstStyle/>
          <a:p>
            <a:pPr eaLnBrk="1" hangingPunct="1"/>
            <a:r>
              <a:rPr lang="en-US" altLang="zh-CN"/>
              <a:t>Example: independent FP instr</a:t>
            </a:r>
            <a:endParaRPr lang="en-US" altLang="zh-CN"/>
          </a:p>
          <a:p>
            <a:pPr eaLnBrk="1" hangingPunct="1">
              <a:buFontTx/>
              <a:buNone/>
            </a:pPr>
            <a:r>
              <a:rPr lang="en-US" altLang="zh-CN"/>
              <a:t>	</a:t>
            </a:r>
            <a:r>
              <a:rPr lang="en-US" altLang="zh-CN" i="1"/>
              <a:t>italics: </a:t>
            </a:r>
            <a:r>
              <a:rPr lang="en-US" altLang="zh-CN"/>
              <a:t>stage where data is needed</a:t>
            </a:r>
            <a:endParaRPr lang="en-US" altLang="zh-CN"/>
          </a:p>
          <a:p>
            <a:pPr eaLnBrk="1" hangingPunct="1">
              <a:buFontTx/>
              <a:buNone/>
            </a:pPr>
            <a:r>
              <a:rPr lang="en-US" altLang="zh-CN"/>
              <a:t>	</a:t>
            </a:r>
            <a:r>
              <a:rPr lang="en-US" altLang="zh-CN" b="1"/>
              <a:t>bold</a:t>
            </a:r>
            <a:r>
              <a:rPr lang="en-US" altLang="zh-CN"/>
              <a:t>: stage where a result is available</a:t>
            </a:r>
            <a:endParaRPr lang="en-US" altLang="zh-CN"/>
          </a:p>
        </p:txBody>
      </p:sp>
      <p:pic>
        <p:nvPicPr>
          <p:cNvPr id="70659" name="Picture 4" descr="generalizedfppipelinee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0667" name="Picture 4" descr="latency&amp;inter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244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圆角矩形 13"/>
          <p:cNvSpPr/>
          <p:nvPr/>
        </p:nvSpPr>
        <p:spPr>
          <a:xfrm>
            <a:off x="7924800" y="5105400"/>
            <a:ext cx="1066800" cy="17526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
        <p:nvSpPr>
          <p:cNvPr id="70669" name="TextBox 14"/>
          <p:cNvSpPr txBox="1">
            <a:spLocks noChangeArrowheads="1"/>
          </p:cNvSpPr>
          <p:nvPr/>
        </p:nvSpPr>
        <p:spPr bwMode="auto">
          <a:xfrm>
            <a:off x="6934200" y="53340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Intervening cycles</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6" name="直接连接符 15"/>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Any FP 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6200" y="2161868"/>
            <a:ext cx="8991600" cy="4696131"/>
          </a:xfrm>
          <a:prstGeom prst="rect">
            <a:avLst/>
          </a:prstGeom>
        </p:spPr>
      </p:pic>
      <p:sp>
        <p:nvSpPr>
          <p:cNvPr id="74754" name="Rectangle 2"/>
          <p:cNvSpPr>
            <a:spLocks noGrp="1" noChangeArrowheads="1"/>
          </p:cNvSpPr>
          <p:nvPr>
            <p:ph type="title"/>
          </p:nvPr>
        </p:nvSpPr>
        <p:spPr/>
        <p:txBody>
          <a:bodyPr/>
          <a:lstStyle/>
          <a:p>
            <a:pPr eaLnBrk="1" hangingPunct="1"/>
            <a:r>
              <a:rPr lang="en-US" altLang="zh-CN"/>
              <a:t>Structural Hazard</a:t>
            </a:r>
            <a:endParaRPr lang="en-US" altLang="zh-CN"/>
          </a:p>
        </p:txBody>
      </p:sp>
      <p:sp>
        <p:nvSpPr>
          <p:cNvPr id="74755" name="Rectangle 3"/>
          <p:cNvSpPr>
            <a:spLocks noGrp="1" noChangeArrowheads="1"/>
          </p:cNvSpPr>
          <p:nvPr>
            <p:ph type="body" idx="1"/>
          </p:nvPr>
        </p:nvSpPr>
        <p:spPr/>
        <p:txBody>
          <a:bodyPr/>
          <a:lstStyle/>
          <a:p>
            <a:pPr eaLnBrk="1" hangingPunct="1"/>
            <a:r>
              <a:rPr lang="en-US" altLang="zh-CN" b="1"/>
              <a:t>Divider</a:t>
            </a:r>
            <a:r>
              <a:rPr lang="en-US" altLang="zh-CN"/>
              <a:t> is not fully pipelined – </a:t>
            </a:r>
            <a:r>
              <a:rPr lang="en-US" altLang="zh-CN" i="1"/>
              <a:t>structural hazard</a:t>
            </a:r>
            <a:endParaRPr lang="en-US" altLang="zh-CN"/>
          </a:p>
        </p:txBody>
      </p:sp>
      <p:sp>
        <p:nvSpPr>
          <p:cNvPr id="7" name="矩形 6"/>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6200" y="2161868"/>
            <a:ext cx="8991600" cy="4696131"/>
          </a:xfrm>
          <a:prstGeom prst="rect">
            <a:avLst/>
          </a:prstGeom>
        </p:spPr>
      </p:pic>
      <p:sp>
        <p:nvSpPr>
          <p:cNvPr id="75778" name="Rectangle 3"/>
          <p:cNvSpPr>
            <a:spLocks noGrp="1" noChangeArrowheads="1"/>
          </p:cNvSpPr>
          <p:nvPr>
            <p:ph type="title"/>
          </p:nvPr>
        </p:nvSpPr>
        <p:spPr/>
        <p:txBody>
          <a:bodyPr/>
          <a:lstStyle/>
          <a:p>
            <a:pPr eaLnBrk="1" hangingPunct="1"/>
            <a:r>
              <a:rPr lang="en-US" altLang="zh-CN"/>
              <a:t>Structural Hazard</a:t>
            </a:r>
            <a:endParaRPr lang="en-US" altLang="zh-CN"/>
          </a:p>
        </p:txBody>
      </p:sp>
      <p:sp>
        <p:nvSpPr>
          <p:cNvPr id="75779" name="Rectangle 4"/>
          <p:cNvSpPr>
            <a:spLocks noGrp="1" noChangeArrowheads="1"/>
          </p:cNvSpPr>
          <p:nvPr>
            <p:ph type="body" idx="1"/>
          </p:nvPr>
        </p:nvSpPr>
        <p:spPr/>
        <p:txBody>
          <a:bodyPr/>
          <a:lstStyle/>
          <a:p>
            <a:pPr eaLnBrk="1" hangingPunct="1"/>
            <a:r>
              <a:rPr lang="en-US" altLang="zh-CN"/>
              <a:t>Instructions have varying running times, maybe &gt;1 register write in a cycle </a:t>
            </a:r>
            <a:endParaRPr lang="en-US" altLang="zh-CN"/>
          </a:p>
          <a:p>
            <a:pPr eaLnBrk="1" hangingPunct="1">
              <a:buFontTx/>
              <a:buNone/>
            </a:pPr>
            <a:r>
              <a:rPr lang="en-US" altLang="zh-CN"/>
              <a:t>	- </a:t>
            </a:r>
            <a:r>
              <a:rPr lang="en-US" altLang="zh-CN" i="1"/>
              <a:t>structural hazard</a:t>
            </a:r>
            <a:endParaRPr lang="en-US" altLang="zh-CN"/>
          </a:p>
        </p:txBody>
      </p:sp>
      <p:sp>
        <p:nvSpPr>
          <p:cNvPr id="7" name="矩形 6"/>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286000"/>
            <a:ext cx="9144000" cy="2912041"/>
          </a:xfrm>
          <a:prstGeom prst="rect">
            <a:avLst/>
          </a:prstGeom>
        </p:spPr>
      </p:pic>
      <p:sp>
        <p:nvSpPr>
          <p:cNvPr id="76801" name="Rectangle 2"/>
          <p:cNvSpPr>
            <a:spLocks noGrp="1" noChangeArrowheads="1"/>
          </p:cNvSpPr>
          <p:nvPr>
            <p:ph type="title"/>
          </p:nvPr>
        </p:nvSpPr>
        <p:spPr/>
        <p:txBody>
          <a:bodyPr/>
          <a:lstStyle/>
          <a:p>
            <a:pPr eaLnBrk="1" hangingPunct="1"/>
            <a:r>
              <a:rPr lang="en-US" altLang="zh-CN"/>
              <a:t>Structural Hazard</a:t>
            </a:r>
            <a:endParaRPr lang="en-US" altLang="zh-CN"/>
          </a:p>
        </p:txBody>
      </p:sp>
      <p:sp>
        <p:nvSpPr>
          <p:cNvPr id="76803" name="AutoShape 6"/>
          <p:cNvSpPr>
            <a:spLocks noChangeArrowheads="1"/>
          </p:cNvSpPr>
          <p:nvPr/>
        </p:nvSpPr>
        <p:spPr bwMode="auto">
          <a:xfrm>
            <a:off x="8686800" y="3048000"/>
            <a:ext cx="457200" cy="20574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4" name="AutoShape 7"/>
          <p:cNvSpPr>
            <a:spLocks noChangeArrowheads="1"/>
          </p:cNvSpPr>
          <p:nvPr/>
        </p:nvSpPr>
        <p:spPr bwMode="auto">
          <a:xfrm>
            <a:off x="8001000" y="3048000"/>
            <a:ext cx="533400" cy="2057400"/>
          </a:xfrm>
          <a:prstGeom prst="roundRect">
            <a:avLst>
              <a:gd name="adj" fmla="val 16667"/>
            </a:avLst>
          </a:prstGeom>
          <a:noFill/>
          <a:ln w="57150">
            <a:solidFill>
              <a:srgbClr val="00FF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altLang="zh-CN"/>
              <a:t>Structural Hazard</a:t>
            </a:r>
            <a:endParaRPr lang="en-US" altLang="zh-CN"/>
          </a:p>
        </p:txBody>
      </p:sp>
      <p:sp>
        <p:nvSpPr>
          <p:cNvPr id="78850" name="Rectangle 3"/>
          <p:cNvSpPr>
            <a:spLocks noGrp="1" noChangeArrowheads="1"/>
          </p:cNvSpPr>
          <p:nvPr>
            <p:ph type="body" idx="1"/>
          </p:nvPr>
        </p:nvSpPr>
        <p:spPr>
          <a:xfrm>
            <a:off x="457200" y="1600200"/>
            <a:ext cx="8686800" cy="5257800"/>
          </a:xfrm>
        </p:spPr>
        <p:txBody>
          <a:bodyPr/>
          <a:lstStyle/>
          <a:p>
            <a:pPr eaLnBrk="1" hangingPunct="1"/>
            <a:r>
              <a:rPr lang="en-US" altLang="zh-CN">
                <a:solidFill>
                  <a:srgbClr val="00B0F0"/>
                </a:solidFill>
              </a:rPr>
              <a:t>Interlock Detection</a:t>
            </a:r>
            <a:endParaRPr lang="en-US" altLang="zh-CN">
              <a:solidFill>
                <a:srgbClr val="00B0F0"/>
              </a:solidFill>
            </a:endParaRPr>
          </a:p>
          <a:p>
            <a:pPr eaLnBrk="1" hangingPunct="1"/>
            <a:r>
              <a:rPr lang="en-US" altLang="zh-CN"/>
              <a:t>Method 1: track the use of the write port in the ID stage and stall an instruction before it issues</a:t>
            </a:r>
            <a:endParaRPr lang="en-US" altLang="zh-CN"/>
          </a:p>
          <a:p>
            <a:pPr eaLnBrk="1" hangingPunct="1">
              <a:buFontTx/>
              <a:buNone/>
            </a:pPr>
            <a:r>
              <a:rPr lang="en-US" altLang="zh-CN"/>
              <a:t>	</a:t>
            </a:r>
            <a:r>
              <a:rPr lang="en-US" altLang="zh-CN" b="1"/>
              <a:t>::</a:t>
            </a:r>
            <a:r>
              <a:rPr lang="en-US" altLang="zh-CN"/>
              <a:t>a shift register tracks when already-issued instructions will use the register file;</a:t>
            </a:r>
            <a:endParaRPr lang="en-US" altLang="zh-CN"/>
          </a:p>
          <a:p>
            <a:pPr eaLnBrk="1" hangingPunct="1">
              <a:buFontTx/>
              <a:buNone/>
            </a:pPr>
            <a:r>
              <a:rPr lang="en-US" altLang="zh-CN"/>
              <a:t>	   if the instruction in ID needs to use the register file at the same time, stall</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altLang="zh-CN"/>
              <a:t>Structural Hazard</a:t>
            </a:r>
            <a:endParaRPr lang="en-US" altLang="zh-CN"/>
          </a:p>
        </p:txBody>
      </p:sp>
      <p:sp>
        <p:nvSpPr>
          <p:cNvPr id="80898" name="Rectangle 3"/>
          <p:cNvSpPr>
            <a:spLocks noGrp="1" noChangeArrowheads="1"/>
          </p:cNvSpPr>
          <p:nvPr>
            <p:ph type="body" idx="1"/>
          </p:nvPr>
        </p:nvSpPr>
        <p:spPr/>
        <p:txBody>
          <a:bodyPr/>
          <a:lstStyle/>
          <a:p>
            <a:pPr eaLnBrk="1" hangingPunct="1"/>
            <a:r>
              <a:rPr lang="en-US" altLang="zh-CN">
                <a:solidFill>
                  <a:srgbClr val="00B0F0"/>
                </a:solidFill>
              </a:rPr>
              <a:t>Interlock Detection</a:t>
            </a:r>
            <a:endParaRPr lang="en-US" altLang="zh-CN">
              <a:solidFill>
                <a:srgbClr val="00B0F0"/>
              </a:solidFill>
            </a:endParaRPr>
          </a:p>
          <a:p>
            <a:pPr eaLnBrk="1" hangingPunct="1"/>
            <a:r>
              <a:rPr lang="en-US" altLang="zh-CN"/>
              <a:t>Method 2: stall a conflicting instruction when it tries to enter MEM/WB</a:t>
            </a:r>
            <a:endParaRPr lang="en-US" altLang="zh-CN"/>
          </a:p>
          <a:p>
            <a:pPr eaLnBrk="1" hangingPunct="1">
              <a:buFontTx/>
              <a:buNone/>
            </a:pPr>
            <a:r>
              <a:rPr lang="en-US" altLang="zh-CN"/>
              <a:t>	</a:t>
            </a:r>
            <a:r>
              <a:rPr lang="en-US" altLang="zh-CN" b="1"/>
              <a:t>::</a:t>
            </a:r>
            <a:r>
              <a:rPr lang="en-US" altLang="zh-CN"/>
              <a:t>could stall either issuing or issued one;</a:t>
            </a:r>
            <a:endParaRPr lang="en-US" altLang="zh-CN"/>
          </a:p>
          <a:p>
            <a:pPr eaLnBrk="1" hangingPunct="1">
              <a:buFontTx/>
              <a:buNone/>
            </a:pPr>
            <a:r>
              <a:rPr lang="en-US" altLang="zh-CN"/>
              <a:t>	 give priority to the unit with the longest latency;</a:t>
            </a:r>
            <a:endParaRPr lang="en-US" altLang="zh-CN"/>
          </a:p>
          <a:p>
            <a:pPr eaLnBrk="1" hangingPunct="1">
              <a:buFontTx/>
              <a:buNone/>
            </a:pPr>
            <a:r>
              <a:rPr lang="en-US" altLang="zh-CN"/>
              <a:t>	</a:t>
            </a:r>
            <a:r>
              <a:rPr lang="en-US" altLang="zh-CN" i="1"/>
              <a:t>more complicated</a:t>
            </a:r>
            <a:r>
              <a:rPr lang="en-US" altLang="zh-CN"/>
              <a:t>: stall arises from MEM/WB</a:t>
            </a:r>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6200" y="2161868"/>
            <a:ext cx="8991600" cy="4696131"/>
          </a:xfrm>
          <a:prstGeom prst="rect">
            <a:avLst/>
          </a:prstGeom>
        </p:spPr>
      </p:pic>
      <p:sp>
        <p:nvSpPr>
          <p:cNvPr id="82946" name="Rectangle 3"/>
          <p:cNvSpPr>
            <a:spLocks noGrp="1" noChangeArrowheads="1"/>
          </p:cNvSpPr>
          <p:nvPr>
            <p:ph type="title"/>
          </p:nvPr>
        </p:nvSpPr>
        <p:spPr/>
        <p:txBody>
          <a:bodyPr/>
          <a:lstStyle/>
          <a:p>
            <a:pPr eaLnBrk="1" hangingPunct="1"/>
            <a:r>
              <a:rPr lang="en-US" altLang="zh-CN"/>
              <a:t>WAW Hazard</a:t>
            </a:r>
            <a:endParaRPr lang="en-US" altLang="zh-CN"/>
          </a:p>
        </p:txBody>
      </p:sp>
      <p:sp>
        <p:nvSpPr>
          <p:cNvPr id="82947" name="Rectangle 4"/>
          <p:cNvSpPr>
            <a:spLocks noGrp="1" noChangeArrowheads="1"/>
          </p:cNvSpPr>
          <p:nvPr>
            <p:ph type="body" idx="1"/>
          </p:nvPr>
        </p:nvSpPr>
        <p:spPr/>
        <p:txBody>
          <a:bodyPr/>
          <a:lstStyle/>
          <a:p>
            <a:pPr eaLnBrk="1" hangingPunct="1"/>
            <a:r>
              <a:rPr lang="en-US" altLang="zh-CN"/>
              <a:t>Instructions no longer reach WB in order </a:t>
            </a:r>
            <a:endParaRPr lang="en-US" altLang="zh-CN"/>
          </a:p>
          <a:p>
            <a:pPr eaLnBrk="1" hangingPunct="1">
              <a:buFontTx/>
              <a:buNone/>
            </a:pPr>
            <a:r>
              <a:rPr lang="en-US" altLang="zh-CN"/>
              <a:t>	– </a:t>
            </a:r>
            <a:r>
              <a:rPr lang="en-US" altLang="zh-CN" i="1"/>
              <a:t>Write after write (WAW) hazard</a:t>
            </a:r>
            <a:endParaRPr lang="en-US" altLang="zh-CN"/>
          </a:p>
        </p:txBody>
      </p:sp>
      <p:sp>
        <p:nvSpPr>
          <p:cNvPr id="7" name="矩形 6"/>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859" y="1583759"/>
            <a:ext cx="9144000" cy="2912041"/>
          </a:xfrm>
          <a:prstGeom prst="rect">
            <a:avLst/>
          </a:prstGeom>
        </p:spPr>
      </p:pic>
      <p:sp>
        <p:nvSpPr>
          <p:cNvPr id="83969" name="Rectangle 2"/>
          <p:cNvSpPr>
            <a:spLocks noGrp="1" noChangeArrowheads="1"/>
          </p:cNvSpPr>
          <p:nvPr>
            <p:ph type="title"/>
          </p:nvPr>
        </p:nvSpPr>
        <p:spPr/>
        <p:txBody>
          <a:bodyPr/>
          <a:lstStyle/>
          <a:p>
            <a:pPr eaLnBrk="1" hangingPunct="1"/>
            <a:r>
              <a:rPr lang="en-US" altLang="zh-CN"/>
              <a:t>WAW Hazard</a:t>
            </a:r>
            <a:endParaRPr lang="en-US" altLang="zh-CN"/>
          </a:p>
        </p:txBody>
      </p:sp>
      <p:sp>
        <p:nvSpPr>
          <p:cNvPr id="83970" name="Rectangle 3"/>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endParaRPr lang="en-US" altLang="zh-CN" sz="2800"/>
          </a:p>
        </p:txBody>
      </p:sp>
      <p:sp>
        <p:nvSpPr>
          <p:cNvPr id="83972" name="Line 5"/>
          <p:cNvSpPr>
            <a:spLocks noChangeShapeType="1"/>
          </p:cNvSpPr>
          <p:nvPr/>
        </p:nvSpPr>
        <p:spPr bwMode="auto">
          <a:xfrm>
            <a:off x="7620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3" name="Line 6"/>
          <p:cNvSpPr>
            <a:spLocks noChangeShapeType="1"/>
          </p:cNvSpPr>
          <p:nvPr/>
        </p:nvSpPr>
        <p:spPr bwMode="auto">
          <a:xfrm>
            <a:off x="763200" y="439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2530" name="Rectangle 2"/>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pic>
        <p:nvPicPr>
          <p:cNvPr id="22531"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Did you wait until all others finish?</a:t>
            </a: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1859" y="1583759"/>
            <a:ext cx="9144000" cy="2912041"/>
          </a:xfrm>
          <a:prstGeom prst="rect">
            <a:avLst/>
          </a:prstGeom>
        </p:spPr>
      </p:pic>
      <p:sp>
        <p:nvSpPr>
          <p:cNvPr id="16" name="Line 5"/>
          <p:cNvSpPr>
            <a:spLocks noChangeShapeType="1"/>
          </p:cNvSpPr>
          <p:nvPr/>
        </p:nvSpPr>
        <p:spPr bwMode="auto">
          <a:xfrm>
            <a:off x="7620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6"/>
          <p:cNvSpPr>
            <a:spLocks noChangeShapeType="1"/>
          </p:cNvSpPr>
          <p:nvPr/>
        </p:nvSpPr>
        <p:spPr bwMode="auto">
          <a:xfrm>
            <a:off x="763200" y="439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3" name="Rectangle 2"/>
          <p:cNvSpPr>
            <a:spLocks noGrp="1" noChangeArrowheads="1"/>
          </p:cNvSpPr>
          <p:nvPr>
            <p:ph type="title"/>
          </p:nvPr>
        </p:nvSpPr>
        <p:spPr/>
        <p:txBody>
          <a:bodyPr/>
          <a:lstStyle/>
          <a:p>
            <a:pPr eaLnBrk="1" hangingPunct="1"/>
            <a:r>
              <a:rPr lang="en-US" altLang="zh-CN"/>
              <a:t>WAW Hazard</a:t>
            </a:r>
            <a:endParaRPr lang="en-US" altLang="zh-CN"/>
          </a:p>
        </p:txBody>
      </p:sp>
      <p:sp>
        <p:nvSpPr>
          <p:cNvPr id="84994" name="Rectangle 3"/>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endParaRPr lang="en-US" altLang="zh-CN" sz="2800"/>
          </a:p>
          <a:p>
            <a:pPr eaLnBrk="1" hangingPunct="1">
              <a:lnSpc>
                <a:spcPct val="80000"/>
              </a:lnSpc>
            </a:pPr>
            <a:r>
              <a:rPr lang="en-US" altLang="zh-CN" sz="2800"/>
              <a:t>L.D would write F2 one cycle earlier than ADD.D – </a:t>
            </a:r>
            <a:r>
              <a:rPr lang="en-US" altLang="zh-CN" sz="2800" i="1"/>
              <a:t>WAW hazard</a:t>
            </a:r>
            <a:endParaRPr lang="en-US" altLang="zh-CN" sz="2800"/>
          </a:p>
        </p:txBody>
      </p:sp>
      <p:sp>
        <p:nvSpPr>
          <p:cNvPr id="3" name="Rectangle 2"/>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pic>
        <p:nvPicPr>
          <p:cNvPr id="8499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85001" name="Line 5"/>
          <p:cNvSpPr>
            <a:spLocks noChangeShapeType="1"/>
          </p:cNvSpPr>
          <p:nvPr/>
        </p:nvSpPr>
        <p:spPr bwMode="auto">
          <a:xfrm>
            <a:off x="88392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2" name="Line 5"/>
          <p:cNvSpPr>
            <a:spLocks noChangeShapeType="1"/>
          </p:cNvSpPr>
          <p:nvPr/>
        </p:nvSpPr>
        <p:spPr bwMode="auto">
          <a:xfrm>
            <a:off x="7964488" y="4416425"/>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zh-CN"/>
              <a:t>WAW Hazard</a:t>
            </a:r>
            <a:endParaRPr lang="en-US" altLang="zh-CN"/>
          </a:p>
        </p:txBody>
      </p:sp>
      <p:sp>
        <p:nvSpPr>
          <p:cNvPr id="87042" name="Rectangle 3"/>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endParaRPr lang="en-US" altLang="zh-CN" sz="2800"/>
          </a:p>
          <a:p>
            <a:pPr eaLnBrk="1" hangingPunct="1">
              <a:lnSpc>
                <a:spcPct val="80000"/>
              </a:lnSpc>
            </a:pPr>
            <a:r>
              <a:rPr lang="en-US" altLang="zh-CN" sz="2800"/>
              <a:t>L.D would write F2 one cycle earlier than ADD.D – </a:t>
            </a:r>
            <a:r>
              <a:rPr lang="en-US" altLang="zh-CN" sz="2800" i="1"/>
              <a:t>WAW hazard</a:t>
            </a:r>
            <a:endParaRPr lang="en-US" altLang="zh-CN" sz="2800" i="1"/>
          </a:p>
          <a:p>
            <a:pPr eaLnBrk="1" hangingPunct="1">
              <a:lnSpc>
                <a:spcPct val="80000"/>
              </a:lnSpc>
            </a:pPr>
            <a:r>
              <a:rPr lang="en-US" altLang="zh-CN" sz="2800"/>
              <a:t>Solution 1: delay issuing L.D</a:t>
            </a:r>
            <a:endParaRPr lang="en-US" altLang="zh-CN" sz="2800"/>
          </a:p>
          <a:p>
            <a:pPr eaLnBrk="1" hangingPunct="1">
              <a:lnSpc>
                <a:spcPct val="80000"/>
              </a:lnSpc>
            </a:pPr>
            <a:endParaRPr lang="en-US" altLang="zh-CN" sz="2800"/>
          </a:p>
        </p:txBody>
      </p:sp>
      <p:pic>
        <p:nvPicPr>
          <p:cNvPr id="12" name="Picture 11"/>
          <p:cNvPicPr>
            <a:picLocks noChangeAspect="1"/>
          </p:cNvPicPr>
          <p:nvPr/>
        </p:nvPicPr>
        <p:blipFill>
          <a:blip r:embed="rId1"/>
          <a:stretch>
            <a:fillRect/>
          </a:stretch>
        </p:blipFill>
        <p:spPr>
          <a:xfrm>
            <a:off x="-1859" y="1583759"/>
            <a:ext cx="9144000" cy="2912041"/>
          </a:xfrm>
          <a:prstGeom prst="rect">
            <a:avLst/>
          </a:prstGeom>
        </p:spPr>
      </p:pic>
      <p:sp>
        <p:nvSpPr>
          <p:cNvPr id="13" name="Line 5"/>
          <p:cNvSpPr>
            <a:spLocks noChangeShapeType="1"/>
          </p:cNvSpPr>
          <p:nvPr/>
        </p:nvSpPr>
        <p:spPr bwMode="auto">
          <a:xfrm>
            <a:off x="7620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p:cNvSpPr>
            <a:spLocks noChangeShapeType="1"/>
          </p:cNvSpPr>
          <p:nvPr/>
        </p:nvSpPr>
        <p:spPr bwMode="auto">
          <a:xfrm>
            <a:off x="763200" y="439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pic>
        <p:nvPicPr>
          <p:cNvPr id="1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18" name="Line 5"/>
          <p:cNvSpPr>
            <a:spLocks noChangeShapeType="1"/>
          </p:cNvSpPr>
          <p:nvPr/>
        </p:nvSpPr>
        <p:spPr bwMode="auto">
          <a:xfrm>
            <a:off x="88392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7964488" y="4416425"/>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a:t>WAW Hazard</a:t>
            </a:r>
            <a:endParaRPr lang="en-US" altLang="zh-CN"/>
          </a:p>
        </p:txBody>
      </p:sp>
      <p:sp>
        <p:nvSpPr>
          <p:cNvPr id="89090" name="Rectangle 3"/>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endParaRPr lang="en-US" altLang="zh-CN" sz="2800"/>
          </a:p>
          <a:p>
            <a:pPr eaLnBrk="1" hangingPunct="1">
              <a:lnSpc>
                <a:spcPct val="80000"/>
              </a:lnSpc>
            </a:pPr>
            <a:r>
              <a:rPr lang="en-US" altLang="zh-CN" sz="2800"/>
              <a:t>L.D would write F2 one cycle earlier than ADD.D – </a:t>
            </a:r>
            <a:r>
              <a:rPr lang="en-US" altLang="zh-CN" sz="2800" i="1"/>
              <a:t>WAW hazard</a:t>
            </a:r>
            <a:endParaRPr lang="en-US" altLang="zh-CN" sz="2800" i="1"/>
          </a:p>
          <a:p>
            <a:pPr eaLnBrk="1" hangingPunct="1">
              <a:lnSpc>
                <a:spcPct val="80000"/>
              </a:lnSpc>
            </a:pPr>
            <a:r>
              <a:rPr lang="en-US" altLang="zh-CN" sz="2800"/>
              <a:t>Solution 2: zero write control of ADD.D</a:t>
            </a:r>
            <a:endParaRPr lang="en-US" altLang="zh-CN" sz="2800"/>
          </a:p>
          <a:p>
            <a:pPr eaLnBrk="1" hangingPunct="1">
              <a:lnSpc>
                <a:spcPct val="80000"/>
              </a:lnSpc>
            </a:pPr>
            <a:endParaRPr lang="en-US" altLang="zh-CN" sz="2800"/>
          </a:p>
        </p:txBody>
      </p:sp>
      <p:pic>
        <p:nvPicPr>
          <p:cNvPr id="12" name="Picture 11"/>
          <p:cNvPicPr>
            <a:picLocks noChangeAspect="1"/>
          </p:cNvPicPr>
          <p:nvPr/>
        </p:nvPicPr>
        <p:blipFill>
          <a:blip r:embed="rId1"/>
          <a:stretch>
            <a:fillRect/>
          </a:stretch>
        </p:blipFill>
        <p:spPr>
          <a:xfrm>
            <a:off x="-1859" y="1583759"/>
            <a:ext cx="9144000" cy="2912041"/>
          </a:xfrm>
          <a:prstGeom prst="rect">
            <a:avLst/>
          </a:prstGeom>
        </p:spPr>
      </p:pic>
      <p:sp>
        <p:nvSpPr>
          <p:cNvPr id="13" name="Line 5"/>
          <p:cNvSpPr>
            <a:spLocks noChangeShapeType="1"/>
          </p:cNvSpPr>
          <p:nvPr/>
        </p:nvSpPr>
        <p:spPr bwMode="auto">
          <a:xfrm>
            <a:off x="7620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p:cNvSpPr>
            <a:spLocks noChangeShapeType="1"/>
          </p:cNvSpPr>
          <p:nvPr/>
        </p:nvSpPr>
        <p:spPr bwMode="auto">
          <a:xfrm>
            <a:off x="763200" y="439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pic>
        <p:nvPicPr>
          <p:cNvPr id="1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18" name="Line 5"/>
          <p:cNvSpPr>
            <a:spLocks noChangeShapeType="1"/>
          </p:cNvSpPr>
          <p:nvPr/>
        </p:nvSpPr>
        <p:spPr bwMode="auto">
          <a:xfrm>
            <a:off x="88392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7964488" y="4416425"/>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zh-CN"/>
              <a:t>WAW Hazard</a:t>
            </a:r>
            <a:endParaRPr lang="en-US" altLang="zh-CN"/>
          </a:p>
        </p:txBody>
      </p:sp>
      <p:sp>
        <p:nvSpPr>
          <p:cNvPr id="91138" name="Rectangle 3"/>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endParaRPr lang="en-US" altLang="zh-CN" sz="2800"/>
          </a:p>
          <a:p>
            <a:pPr eaLnBrk="1" hangingPunct="1">
              <a:lnSpc>
                <a:spcPct val="80000"/>
              </a:lnSpc>
            </a:pPr>
            <a:r>
              <a:rPr lang="en-US" altLang="zh-CN" sz="2800"/>
              <a:t>L.D would write F2 one cycle earlier than ADD.D – </a:t>
            </a:r>
            <a:r>
              <a:rPr lang="en-US" altLang="zh-CN" sz="2800" i="1"/>
              <a:t>WAW hazard</a:t>
            </a:r>
            <a:endParaRPr lang="en-US" altLang="zh-CN" sz="2800" i="1"/>
          </a:p>
          <a:p>
            <a:pPr eaLnBrk="1" hangingPunct="1">
              <a:lnSpc>
                <a:spcPct val="80000"/>
              </a:lnSpc>
            </a:pPr>
            <a:r>
              <a:rPr lang="en-US" altLang="zh-CN" sz="2800"/>
              <a:t>Solution 2: zero write control of ADD.D</a:t>
            </a:r>
            <a:endParaRPr lang="en-US" altLang="zh-CN" sz="2800"/>
          </a:p>
          <a:p>
            <a:pPr eaLnBrk="1" hangingPunct="1">
              <a:lnSpc>
                <a:spcPct val="80000"/>
              </a:lnSpc>
            </a:pPr>
            <a:r>
              <a:rPr lang="en-US" altLang="zh-CN" sz="2800">
                <a:solidFill>
                  <a:srgbClr val="00B0F0"/>
                </a:solidFill>
              </a:rPr>
              <a:t>Make sure that L.D decides F2 state</a:t>
            </a:r>
            <a:endParaRPr lang="en-US" altLang="zh-CN" sz="2800"/>
          </a:p>
        </p:txBody>
      </p:sp>
      <p:pic>
        <p:nvPicPr>
          <p:cNvPr id="12" name="Picture 11"/>
          <p:cNvPicPr>
            <a:picLocks noChangeAspect="1"/>
          </p:cNvPicPr>
          <p:nvPr/>
        </p:nvPicPr>
        <p:blipFill>
          <a:blip r:embed="rId1"/>
          <a:stretch>
            <a:fillRect/>
          </a:stretch>
        </p:blipFill>
        <p:spPr>
          <a:xfrm>
            <a:off x="-1859" y="1583759"/>
            <a:ext cx="9144000" cy="2912041"/>
          </a:xfrm>
          <a:prstGeom prst="rect">
            <a:avLst/>
          </a:prstGeom>
        </p:spPr>
      </p:pic>
      <p:sp>
        <p:nvSpPr>
          <p:cNvPr id="13" name="Line 5"/>
          <p:cNvSpPr>
            <a:spLocks noChangeShapeType="1"/>
          </p:cNvSpPr>
          <p:nvPr/>
        </p:nvSpPr>
        <p:spPr bwMode="auto">
          <a:xfrm>
            <a:off x="7620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p:cNvSpPr>
            <a:spLocks noChangeShapeType="1"/>
          </p:cNvSpPr>
          <p:nvPr/>
        </p:nvSpPr>
        <p:spPr bwMode="auto">
          <a:xfrm>
            <a:off x="763200" y="439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pic>
        <p:nvPicPr>
          <p:cNvPr id="1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B0F0"/>
              </a:solidFill>
              <a:effectLst/>
              <a:uLnTx/>
              <a:uFillTx/>
              <a:latin typeface="Verdana" panose="020B0604030504040204"/>
              <a:ea typeface="宋体" panose="02010600030101010101" pitchFamily="2" charset="-122"/>
              <a:cs typeface="+mn-cs"/>
            </a:endParaRPr>
          </a:p>
        </p:txBody>
      </p:sp>
      <p:sp>
        <p:nvSpPr>
          <p:cNvPr id="18" name="Line 5"/>
          <p:cNvSpPr>
            <a:spLocks noChangeShapeType="1"/>
          </p:cNvSpPr>
          <p:nvPr/>
        </p:nvSpPr>
        <p:spPr bwMode="auto">
          <a:xfrm>
            <a:off x="8839200" y="35052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7964488" y="4416425"/>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6200" y="2161868"/>
            <a:ext cx="8991600" cy="4696131"/>
          </a:xfrm>
          <a:prstGeom prst="rect">
            <a:avLst/>
          </a:prstGeom>
        </p:spPr>
      </p:pic>
      <p:sp>
        <p:nvSpPr>
          <p:cNvPr id="93186" name="Rectangle 3"/>
          <p:cNvSpPr>
            <a:spLocks noGrp="1" noChangeArrowheads="1"/>
          </p:cNvSpPr>
          <p:nvPr>
            <p:ph type="title"/>
          </p:nvPr>
        </p:nvSpPr>
        <p:spPr/>
        <p:txBody>
          <a:bodyPr/>
          <a:lstStyle/>
          <a:p>
            <a:pPr eaLnBrk="1" hangingPunct="1"/>
            <a:r>
              <a:rPr lang="en-US" altLang="zh-CN"/>
              <a:t>RAW Hazard</a:t>
            </a:r>
            <a:endParaRPr lang="en-US" altLang="zh-CN"/>
          </a:p>
        </p:txBody>
      </p:sp>
      <p:sp>
        <p:nvSpPr>
          <p:cNvPr id="93187" name="Rectangle 4"/>
          <p:cNvSpPr>
            <a:spLocks noGrp="1" noChangeArrowheads="1"/>
          </p:cNvSpPr>
          <p:nvPr>
            <p:ph type="body" idx="1"/>
          </p:nvPr>
        </p:nvSpPr>
        <p:spPr/>
        <p:txBody>
          <a:bodyPr/>
          <a:lstStyle/>
          <a:p>
            <a:pPr eaLnBrk="1" hangingPunct="1"/>
            <a:r>
              <a:rPr lang="en-US" altLang="zh-CN"/>
              <a:t>Longer latency of operations </a:t>
            </a:r>
            <a:endParaRPr lang="en-US" altLang="zh-CN"/>
          </a:p>
          <a:p>
            <a:pPr eaLnBrk="1" hangingPunct="1">
              <a:buFontTx/>
              <a:buNone/>
            </a:pPr>
            <a:r>
              <a:rPr lang="en-US" altLang="zh-CN"/>
              <a:t>	– </a:t>
            </a:r>
            <a:r>
              <a:rPr lang="en-US" altLang="zh-CN" i="1"/>
              <a:t>more frequent stalls for </a:t>
            </a:r>
            <a:endParaRPr lang="en-US" altLang="zh-CN" i="1"/>
          </a:p>
          <a:p>
            <a:pPr eaLnBrk="1" hangingPunct="1">
              <a:buFontTx/>
              <a:buNone/>
            </a:pPr>
            <a:r>
              <a:rPr lang="en-US" altLang="zh-CN" i="1"/>
              <a:t>	read after write (RAW) hazards</a:t>
            </a:r>
            <a:endParaRPr lang="en-US" altLang="zh-CN"/>
          </a:p>
        </p:txBody>
      </p:sp>
      <p:sp>
        <p:nvSpPr>
          <p:cNvPr id="7" name="矩形 6"/>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531799"/>
            <a:ext cx="9144000" cy="2020407"/>
          </a:xfrm>
          <a:prstGeom prst="rect">
            <a:avLst/>
          </a:prstGeom>
        </p:spPr>
      </p:pic>
      <p:sp>
        <p:nvSpPr>
          <p:cNvPr id="94209" name="Rectangle 2"/>
          <p:cNvSpPr>
            <a:spLocks noGrp="1" noChangeArrowheads="1"/>
          </p:cNvSpPr>
          <p:nvPr>
            <p:ph type="title"/>
          </p:nvPr>
        </p:nvSpPr>
        <p:spPr/>
        <p:txBody>
          <a:bodyPr/>
          <a:lstStyle/>
          <a:p>
            <a:pPr eaLnBrk="1" hangingPunct="1"/>
            <a:r>
              <a:rPr lang="en-US" altLang="zh-CN"/>
              <a:t>RAW Hazard</a:t>
            </a:r>
            <a:endParaRPr lang="en-US" altLang="zh-CN"/>
          </a:p>
        </p:txBody>
      </p:sp>
      <p:sp>
        <p:nvSpPr>
          <p:cNvPr id="94211" name="AutoShape 5"/>
          <p:cNvSpPr>
            <a:spLocks noChangeArrowheads="1"/>
          </p:cNvSpPr>
          <p:nvPr/>
        </p:nvSpPr>
        <p:spPr bwMode="auto">
          <a:xfrm>
            <a:off x="-25400" y="2590800"/>
            <a:ext cx="1701800" cy="6096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2" name="Line 5"/>
          <p:cNvSpPr>
            <a:spLocks noChangeShapeType="1"/>
          </p:cNvSpPr>
          <p:nvPr/>
        </p:nvSpPr>
        <p:spPr bwMode="auto">
          <a:xfrm>
            <a:off x="762000" y="2844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3" name="Line 5"/>
          <p:cNvSpPr>
            <a:spLocks noChangeShapeType="1"/>
          </p:cNvSpPr>
          <p:nvPr/>
        </p:nvSpPr>
        <p:spPr bwMode="auto">
          <a:xfrm>
            <a:off x="1080000" y="313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0" y="1531799"/>
            <a:ext cx="9144000" cy="2020407"/>
          </a:xfrm>
          <a:prstGeom prst="rect">
            <a:avLst/>
          </a:prstGeom>
        </p:spPr>
      </p:pic>
      <p:sp>
        <p:nvSpPr>
          <p:cNvPr id="10" name="AutoShape 5"/>
          <p:cNvSpPr>
            <a:spLocks noChangeArrowheads="1"/>
          </p:cNvSpPr>
          <p:nvPr/>
        </p:nvSpPr>
        <p:spPr bwMode="auto">
          <a:xfrm>
            <a:off x="-25400" y="2590800"/>
            <a:ext cx="1701800" cy="6096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p:cNvSpPr>
            <a:spLocks noChangeShapeType="1"/>
          </p:cNvSpPr>
          <p:nvPr/>
        </p:nvSpPr>
        <p:spPr bwMode="auto">
          <a:xfrm>
            <a:off x="762000" y="2844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Line 5"/>
          <p:cNvSpPr>
            <a:spLocks noChangeShapeType="1"/>
          </p:cNvSpPr>
          <p:nvPr/>
        </p:nvSpPr>
        <p:spPr bwMode="auto">
          <a:xfrm>
            <a:off x="1080000" y="313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3" name="Rectangle 2"/>
          <p:cNvSpPr>
            <a:spLocks noGrp="1" noChangeArrowheads="1"/>
          </p:cNvSpPr>
          <p:nvPr>
            <p:ph type="title"/>
          </p:nvPr>
        </p:nvSpPr>
        <p:spPr/>
        <p:txBody>
          <a:bodyPr/>
          <a:lstStyle/>
          <a:p>
            <a:pPr eaLnBrk="1" hangingPunct="1"/>
            <a:r>
              <a:rPr lang="en-US" altLang="zh-CN"/>
              <a:t>RAW Hazard</a:t>
            </a:r>
            <a:endParaRPr lang="en-US" altLang="zh-CN"/>
          </a:p>
        </p:txBody>
      </p:sp>
      <p:sp>
        <p:nvSpPr>
          <p:cNvPr id="95238" name="AutoShape 5"/>
          <p:cNvSpPr>
            <a:spLocks noChangeArrowheads="1"/>
          </p:cNvSpPr>
          <p:nvPr/>
        </p:nvSpPr>
        <p:spPr bwMode="auto">
          <a:xfrm>
            <a:off x="8077200" y="2895600"/>
            <a:ext cx="533400" cy="6096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9" name="Rectangle 4"/>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S.D must be stalled an extra cycle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ADD.D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3912699"/>
            <a:ext cx="9144000" cy="2902556"/>
          </a:xfrm>
          <a:prstGeom prst="rect">
            <a:avLst/>
          </a:prstGeom>
        </p:spPr>
      </p:pic>
      <p:sp>
        <p:nvSpPr>
          <p:cNvPr id="96258" name="Rectangle 2"/>
          <p:cNvSpPr>
            <a:spLocks noGrp="1" noChangeArrowheads="1"/>
          </p:cNvSpPr>
          <p:nvPr>
            <p:ph type="title"/>
          </p:nvPr>
        </p:nvSpPr>
        <p:spPr/>
        <p:txBody>
          <a:bodyPr/>
          <a:lstStyle/>
          <a:p>
            <a:pPr eaLnBrk="1" hangingPunct="1"/>
            <a:r>
              <a:rPr lang="en-US" altLang="zh-CN"/>
              <a:t>RAW Hazard</a:t>
            </a:r>
            <a:endParaRPr lang="en-US" altLang="zh-CN"/>
          </a:p>
        </p:txBody>
      </p:sp>
      <p:sp>
        <p:nvSpPr>
          <p:cNvPr id="96264" name="Rectangle 4"/>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S.D must be stalled an extra cycle </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ADD.D</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6265" name="AutoShape 5"/>
          <p:cNvSpPr>
            <a:spLocks noChangeArrowheads="1"/>
          </p:cNvSpPr>
          <p:nvPr/>
        </p:nvSpPr>
        <p:spPr bwMode="auto">
          <a:xfrm>
            <a:off x="7950200" y="4683125"/>
            <a:ext cx="609600" cy="2098675"/>
          </a:xfrm>
          <a:prstGeom prst="roundRect">
            <a:avLst>
              <a:gd name="adj" fmla="val 16667"/>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6" name="Rectangle 4"/>
          <p:cNvSpPr>
            <a:spLocks noChangeArrowheads="1"/>
          </p:cNvSpPr>
          <p:nvPr/>
        </p:nvSpPr>
        <p:spPr bwMode="auto">
          <a:xfrm>
            <a:off x="0" y="57912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Only the L.D actually uses the memory</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no structure hazard exists for MEM</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7" name="Picture 16"/>
          <p:cNvPicPr>
            <a:picLocks noChangeAspect="1"/>
          </p:cNvPicPr>
          <p:nvPr/>
        </p:nvPicPr>
        <p:blipFill>
          <a:blip r:embed="rId2"/>
          <a:stretch>
            <a:fillRect/>
          </a:stretch>
        </p:blipFill>
        <p:spPr>
          <a:xfrm>
            <a:off x="0" y="1531799"/>
            <a:ext cx="9144000" cy="2020407"/>
          </a:xfrm>
          <a:prstGeom prst="rect">
            <a:avLst/>
          </a:prstGeom>
        </p:spPr>
      </p:pic>
      <p:sp>
        <p:nvSpPr>
          <p:cNvPr id="18" name="AutoShape 5"/>
          <p:cNvSpPr>
            <a:spLocks noChangeArrowheads="1"/>
          </p:cNvSpPr>
          <p:nvPr/>
        </p:nvSpPr>
        <p:spPr bwMode="auto">
          <a:xfrm>
            <a:off x="-25400" y="2590800"/>
            <a:ext cx="1701800" cy="6096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p:cNvSpPr>
            <a:spLocks noChangeShapeType="1"/>
          </p:cNvSpPr>
          <p:nvPr/>
        </p:nvSpPr>
        <p:spPr bwMode="auto">
          <a:xfrm>
            <a:off x="762000" y="2844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Line 5"/>
          <p:cNvSpPr>
            <a:spLocks noChangeShapeType="1"/>
          </p:cNvSpPr>
          <p:nvPr/>
        </p:nvSpPr>
        <p:spPr bwMode="auto">
          <a:xfrm>
            <a:off x="1080000" y="3132000"/>
            <a:ext cx="2286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AutoShape 5"/>
          <p:cNvSpPr>
            <a:spLocks noChangeArrowheads="1"/>
          </p:cNvSpPr>
          <p:nvPr/>
        </p:nvSpPr>
        <p:spPr bwMode="auto">
          <a:xfrm>
            <a:off x="8077200" y="2895600"/>
            <a:ext cx="533400" cy="609600"/>
          </a:xfrm>
          <a:prstGeom prst="roundRect">
            <a:avLst>
              <a:gd name="adj" fmla="val 16667"/>
            </a:avLst>
          </a:prstGeom>
          <a:noFill/>
          <a:ln w="571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6200" y="2161868"/>
            <a:ext cx="8991600" cy="4696131"/>
          </a:xfrm>
          <a:prstGeom prst="rect">
            <a:avLst/>
          </a:prstGeom>
        </p:spPr>
      </p:pic>
      <p:sp>
        <p:nvSpPr>
          <p:cNvPr id="98306" name="Rectangle 3"/>
          <p:cNvSpPr>
            <a:spLocks noGrp="1" noChangeArrowheads="1"/>
          </p:cNvSpPr>
          <p:nvPr>
            <p:ph type="title"/>
          </p:nvPr>
        </p:nvSpPr>
        <p:spPr/>
        <p:txBody>
          <a:bodyPr/>
          <a:lstStyle/>
          <a:p>
            <a:pPr eaLnBrk="1" hangingPunct="1"/>
            <a:r>
              <a:rPr lang="en-US" altLang="zh-CN"/>
              <a:t>Hazard: Exceptions</a:t>
            </a:r>
            <a:endParaRPr lang="en-US" altLang="zh-CN"/>
          </a:p>
        </p:txBody>
      </p:sp>
      <p:sp>
        <p:nvSpPr>
          <p:cNvPr id="98307" name="Rectangle 4"/>
          <p:cNvSpPr>
            <a:spLocks noGrp="1" noChangeArrowheads="1"/>
          </p:cNvSpPr>
          <p:nvPr>
            <p:ph type="body" idx="1"/>
          </p:nvPr>
        </p:nvSpPr>
        <p:spPr/>
        <p:txBody>
          <a:bodyPr/>
          <a:lstStyle/>
          <a:p>
            <a:pPr eaLnBrk="1" hangingPunct="1"/>
            <a:r>
              <a:rPr lang="en-US" altLang="zh-CN"/>
              <a:t>Instructions may complete in a different order than they were issued – </a:t>
            </a:r>
            <a:r>
              <a:rPr lang="en-US" altLang="zh-CN" i="1"/>
              <a:t>exceptions</a:t>
            </a:r>
            <a:endParaRPr lang="en-US" altLang="zh-CN"/>
          </a:p>
        </p:txBody>
      </p:sp>
      <p:sp>
        <p:nvSpPr>
          <p:cNvPr id="7" name="矩形 6"/>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a:ea typeface="宋体" panose="02010600030101010101" pitchFamily="2" charset="-122"/>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detect and solve</a:t>
            </a:r>
            <a:endPar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29316</Words>
  <Application>WPS 演示</Application>
  <PresentationFormat>On-screen Show (4:3)</PresentationFormat>
  <Paragraphs>2416</Paragraphs>
  <Slides>212</Slides>
  <Notes>160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212</vt:i4>
      </vt:variant>
    </vt:vector>
  </HeadingPairs>
  <TitlesOfParts>
    <vt:vector size="227" baseType="lpstr">
      <vt:lpstr>Arial</vt:lpstr>
      <vt:lpstr>宋体</vt:lpstr>
      <vt:lpstr>Wingdings</vt:lpstr>
      <vt:lpstr>Verdana</vt:lpstr>
      <vt:lpstr>Verdana</vt:lpstr>
      <vt:lpstr>微软雅黑</vt:lpstr>
      <vt:lpstr>Arial Unicode MS</vt:lpstr>
      <vt:lpstr>Bell MT</vt:lpstr>
      <vt:lpstr>MS PGothic</vt:lpstr>
      <vt:lpstr>Calibri</vt:lpstr>
      <vt:lpstr>默认设计模板</vt:lpstr>
      <vt:lpstr>1_默认设计模板</vt:lpstr>
      <vt:lpstr>2_默认设计模板</vt:lpstr>
      <vt:lpstr>3_默认设计模板</vt:lpstr>
      <vt:lpstr>4_默认设计模板</vt:lpstr>
      <vt:lpstr>Instruction-Level Parallelism Static Parallelism</vt:lpstr>
      <vt:lpstr>Instruction-Level Parallelism </vt:lpstr>
      <vt:lpstr>ILP </vt:lpstr>
      <vt:lpstr>ILP: Pipelining </vt:lpstr>
      <vt:lpstr>ILP: Pipelining! </vt:lpstr>
      <vt:lpstr>ILP: Pipelining? </vt:lpstr>
      <vt:lpstr>ILP: Pipelining? </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PowerPoint 演示文稿</vt:lpstr>
      <vt:lpstr>Laundry Example</vt:lpstr>
      <vt:lpstr>Sequential Laundry</vt:lpstr>
      <vt:lpstr>Sequential Laundry</vt:lpstr>
      <vt:lpstr>Pipelined Laundry</vt:lpstr>
      <vt:lpstr>Pipelined Laundry</vt:lpstr>
      <vt:lpstr>Pipelined Laundry</vt:lpstr>
      <vt:lpstr>Pipelined Laundry</vt:lpstr>
      <vt:lpstr>Pipelined Laundry</vt:lpstr>
      <vt:lpstr>Pipelined Laundry</vt:lpstr>
      <vt:lpstr>Pipelined Laundry</vt:lpstr>
      <vt:lpstr>Pipelined Laundry</vt:lpstr>
      <vt:lpstr>Pipeline Elsewhere: Assembly Line</vt:lpstr>
      <vt:lpstr>What exactly is pipelining in computer arch? </vt:lpstr>
      <vt:lpstr>Pipelining</vt:lpstr>
      <vt:lpstr>Emm, (in)Equality </vt:lpstr>
      <vt:lpstr>(ideal) Balanced Pipeline</vt:lpstr>
      <vt:lpstr>Balanced Pipeline</vt:lpstr>
      <vt:lpstr>Example RISC-V Data Path </vt:lpstr>
      <vt:lpstr>Example RISC-V Data Path </vt:lpstr>
      <vt:lpstr>Example RISC-V Data Path </vt:lpstr>
      <vt:lpstr>Data Hazard &amp; Forwarding</vt:lpstr>
      <vt:lpstr>Data Hazard &amp; Forwarding</vt:lpstr>
      <vt:lpstr>Data Hazard &amp; Forwarding</vt:lpstr>
      <vt:lpstr>Data Hazard &amp; Forwarding</vt:lpstr>
      <vt:lpstr>Data Hazard &amp; Forwarding</vt:lpstr>
      <vt:lpstr>Data Hazard &amp; Forwarding</vt:lpstr>
      <vt:lpstr>Data Hazard &amp; Forwarding</vt:lpstr>
      <vt:lpstr>Integer Op in 1 CC</vt:lpstr>
      <vt:lpstr>PowerPoint 演示文稿</vt:lpstr>
      <vt:lpstr>FP Operation</vt:lpstr>
      <vt:lpstr>FP Operation</vt:lpstr>
      <vt:lpstr>FP Operation</vt:lpstr>
      <vt:lpstr>FP Operation</vt:lpstr>
      <vt:lpstr>FP Operation</vt:lpstr>
      <vt:lpstr>FP Operation</vt:lpstr>
      <vt:lpstr>FP Operation</vt:lpstr>
      <vt:lpstr>PowerPoint 演示文稿</vt:lpstr>
      <vt:lpstr>Multicycle FP Operation</vt:lpstr>
      <vt:lpstr>FP Pipeline</vt:lpstr>
      <vt:lpstr>FP Pipeline</vt:lpstr>
      <vt:lpstr>FP Pipeline</vt:lpstr>
      <vt:lpstr>FP Pipeline</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Generalized FP Pipeline</vt:lpstr>
      <vt:lpstr>Generalized FP Pipeline</vt:lpstr>
      <vt:lpstr>Generalized FP Pipeline</vt:lpstr>
      <vt:lpstr>PowerPoint 演示文稿</vt:lpstr>
      <vt:lpstr>Structural Hazard</vt:lpstr>
      <vt:lpstr>Structural Hazard</vt:lpstr>
      <vt:lpstr>Structural Hazard</vt:lpstr>
      <vt:lpstr>Structural Hazard</vt:lpstr>
      <vt:lpstr>Structural Hazard</vt:lpstr>
      <vt:lpstr>WAW Hazard</vt:lpstr>
      <vt:lpstr>WAW Hazard</vt:lpstr>
      <vt:lpstr>WAW Hazard</vt:lpstr>
      <vt:lpstr>WAW Hazard</vt:lpstr>
      <vt:lpstr>WAW Hazard</vt:lpstr>
      <vt:lpstr>WAW Hazard</vt:lpstr>
      <vt:lpstr>RAW Hazard</vt:lpstr>
      <vt:lpstr>RAW Hazard</vt:lpstr>
      <vt:lpstr>RAW Hazard</vt:lpstr>
      <vt:lpstr>RAW Hazard</vt:lpstr>
      <vt:lpstr>Hazard: Exceptions</vt:lpstr>
      <vt:lpstr>PowerPoint 演示文稿</vt:lpstr>
      <vt:lpstr>Hazard Detection in ID</vt:lpstr>
      <vt:lpstr>Hazard Detection in ID</vt:lpstr>
      <vt:lpstr>Hazard Detection in ID</vt:lpstr>
      <vt:lpstr>Hazard Detection in ID</vt:lpstr>
      <vt:lpstr>Hazard Detection in ID</vt:lpstr>
      <vt:lpstr>Forwarding</vt:lpstr>
      <vt:lpstr>Out-of-Order Completion</vt:lpstr>
      <vt:lpstr>Out-of-Order Completion</vt:lpstr>
      <vt:lpstr>PowerPoint 演示文稿</vt:lpstr>
      <vt:lpstr>MIPS R4000:</vt:lpstr>
      <vt:lpstr>MIPS R4000:</vt:lpstr>
      <vt:lpstr>MIPS R4000:</vt:lpstr>
      <vt:lpstr>MIPS R4000:</vt:lpstr>
      <vt:lpstr>MIPS R4000:</vt:lpstr>
      <vt:lpstr>MIPS R4000:</vt:lpstr>
      <vt:lpstr>MIPS R4000:</vt:lpstr>
      <vt:lpstr>MIPS R4000:</vt:lpstr>
      <vt:lpstr>MIPS R4000:</vt:lpstr>
      <vt:lpstr>MIPS R4000:</vt:lpstr>
      <vt:lpstr>Load Delay</vt:lpstr>
      <vt:lpstr>Load Delay</vt:lpstr>
      <vt:lpstr>Branch Delay</vt:lpstr>
      <vt:lpstr>Branch Delay</vt:lpstr>
      <vt:lpstr>Forwarding</vt:lpstr>
      <vt:lpstr>FP Operations</vt:lpstr>
      <vt:lpstr>Stage vs FP Unit</vt:lpstr>
      <vt:lpstr>Latency &amp; Ini Interval</vt:lpstr>
      <vt:lpstr>FP Ops: Example 1</vt:lpstr>
      <vt:lpstr>FP Ops: Example 2</vt:lpstr>
      <vt:lpstr>FP Ops: Example 3</vt:lpstr>
      <vt:lpstr>FP Ops: Example 4</vt:lpstr>
      <vt:lpstr>PowerPoint 演示文稿</vt:lpstr>
      <vt:lpstr>ILP Exploitation</vt:lpstr>
      <vt:lpstr>PowerPoint 演示文稿</vt:lpstr>
      <vt:lpstr>Parallel Instructions</vt:lpstr>
      <vt:lpstr>Dependent Instructions</vt:lpstr>
      <vt:lpstr>Dependence</vt:lpstr>
      <vt:lpstr>Data Dependence</vt:lpstr>
      <vt:lpstr>Data Dependence</vt:lpstr>
      <vt:lpstr>Data Dependence</vt:lpstr>
      <vt:lpstr>Data Dependence</vt:lpstr>
      <vt:lpstr>Name Dependence</vt:lpstr>
      <vt:lpstr>Name Dependence</vt:lpstr>
      <vt:lpstr>Name Dependence</vt:lpstr>
      <vt:lpstr>Name Dependence</vt:lpstr>
      <vt:lpstr>Name Dependence</vt:lpstr>
      <vt:lpstr>Data Hazard</vt:lpstr>
      <vt:lpstr>Data Hazard</vt:lpstr>
      <vt:lpstr>Control Dependence</vt:lpstr>
      <vt:lpstr>Control Dependence</vt:lpstr>
      <vt:lpstr>Pipelining Performance</vt:lpstr>
      <vt:lpstr>Pipelining Optimization</vt:lpstr>
      <vt:lpstr>Property Constraints</vt:lpstr>
      <vt:lpstr>Exception Behavior</vt:lpstr>
      <vt:lpstr>Exception Behavior</vt:lpstr>
      <vt:lpstr>Exception Behavior</vt:lpstr>
      <vt:lpstr>Exception Behavior</vt:lpstr>
      <vt:lpstr>Data Flow</vt:lpstr>
      <vt:lpstr>Data Flow</vt:lpstr>
      <vt:lpstr>Data Flow</vt:lpstr>
      <vt:lpstr>PowerPoint 演示文稿</vt:lpstr>
      <vt:lpstr>ILP Exploitation</vt:lpstr>
      <vt:lpstr>Static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PowerPoint 演示文稿</vt:lpstr>
      <vt:lpstr>Loop Unrolling</vt:lpstr>
      <vt:lpstr>Loop Unrolling</vt:lpstr>
      <vt:lpstr>Loop Unrolling</vt:lpstr>
      <vt:lpstr>Loop Unrolling</vt:lpstr>
      <vt:lpstr>Loop Unrolling</vt:lpstr>
      <vt:lpstr>PowerPoint 演示文稿</vt:lpstr>
      <vt:lpstr>PowerPoint 演示文稿</vt:lpstr>
      <vt:lpstr>Loop Unrolling &amp; Scheduling</vt:lpstr>
      <vt:lpstr>Loop Unrolling &amp; Scheduling</vt:lpstr>
      <vt:lpstr>PowerPoint 演示文稿</vt:lpstr>
      <vt:lpstr>Control Hazard</vt:lpstr>
      <vt:lpstr>Branch Hazard</vt:lpstr>
      <vt:lpstr>Branch Hazard</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Fetch Stage with BTB &amp; DP</vt:lpstr>
      <vt:lpstr>Review</vt:lpstr>
      <vt:lpstr> Appendix C</vt:lpstr>
      <vt:lpstr>Chapter 4</vt:lpstr>
      <vt:lpstr>Chapters 5&amp;6</vt:lpstr>
      <vt:lpstr>Further Reading</vt:lpstr>
      <vt:lpstr>?</vt:lpstr>
      <vt:lpstr>PowerPoint 演示文稿</vt:lpstr>
      <vt:lpstr>#What’s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   」</cp:lastModifiedBy>
  <cp:revision>1660</cp:revision>
  <cp:lastPrinted>2113-01-01T00:00:00Z</cp:lastPrinted>
  <dcterms:created xsi:type="dcterms:W3CDTF">2113-01-01T00:00:00Z</dcterms:created>
  <dcterms:modified xsi:type="dcterms:W3CDTF">2022-01-03T07:06:07Z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8B954B72B1D84D1781F1D5588A36B852</vt:lpwstr>
  </property>
  <property fmtid="{D5CDD505-2E9C-101B-9397-08002B2CF9AE}" pid="4" name="KSOProductBuildVer">
    <vt:lpwstr>2052-11.1.0.11194</vt:lpwstr>
  </property>
</Properties>
</file>